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4" r:id="rId4"/>
  </p:sldMasterIdLst>
  <p:notesMasterIdLst>
    <p:notesMasterId r:id="rId52"/>
  </p:notesMasterIdLst>
  <p:handoutMasterIdLst>
    <p:handoutMasterId r:id="rId5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70" r:id="rId18"/>
    <p:sldId id="272" r:id="rId19"/>
    <p:sldId id="274" r:id="rId20"/>
    <p:sldId id="275" r:id="rId21"/>
    <p:sldId id="277" r:id="rId22"/>
    <p:sldId id="278" r:id="rId23"/>
    <p:sldId id="280" r:id="rId24"/>
    <p:sldId id="281" r:id="rId25"/>
    <p:sldId id="282" r:id="rId26"/>
    <p:sldId id="283" r:id="rId27"/>
    <p:sldId id="269" r:id="rId28"/>
    <p:sldId id="285" r:id="rId29"/>
    <p:sldId id="286" r:id="rId30"/>
    <p:sldId id="287" r:id="rId31"/>
    <p:sldId id="288" r:id="rId32"/>
    <p:sldId id="290" r:id="rId33"/>
    <p:sldId id="291" r:id="rId34"/>
    <p:sldId id="293" r:id="rId35"/>
    <p:sldId id="292" r:id="rId36"/>
    <p:sldId id="294" r:id="rId37"/>
    <p:sldId id="298" r:id="rId38"/>
    <p:sldId id="296" r:id="rId39"/>
    <p:sldId id="299" r:id="rId40"/>
    <p:sldId id="297" r:id="rId41"/>
    <p:sldId id="308" r:id="rId42"/>
    <p:sldId id="284" r:id="rId43"/>
    <p:sldId id="301" r:id="rId44"/>
    <p:sldId id="303" r:id="rId45"/>
    <p:sldId id="302" r:id="rId46"/>
    <p:sldId id="304" r:id="rId47"/>
    <p:sldId id="305" r:id="rId48"/>
    <p:sldId id="306" r:id="rId49"/>
    <p:sldId id="307" r:id="rId50"/>
    <p:sldId id="309" r:id="rId5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575" autoAdjust="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9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132FF3-00C3-45FE-8501-B8F9D16571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D83E6F-356D-4DFE-9AA3-675AB04480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810618-3E38-4CD7-8875-0133B3A8EF5D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9CB11-025B-45E9-A55D-3FB3C383EA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03088-6A83-46E0-9E61-CCAF7C2285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C23264-6C96-4D2A-B867-76FEADB5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53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EFA7AE-61BF-43B4-B36F-68C449FF107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C5C81A1-5F9C-4C15-B6E5-49FBACAD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6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Bottom Right">
            <a:extLst>
              <a:ext uri="{FF2B5EF4-FFF2-40B4-BE49-F238E27FC236}">
                <a16:creationId xmlns:a16="http://schemas.microsoft.com/office/drawing/2014/main" id="{0CBC73C8-CC60-49A5-BC76-BA8E43BB84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A2B94463-7088-4D2A-B55D-9C55F95706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785D7F3-06BB-480E-A58D-A8E0EB87C4D4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8AE46A-A447-444D-9163-96E61EC48767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997203-3E59-4097-B832-06B249C676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5D4D033-43E9-4776-9E25-97767380D8CC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E52F424-D385-43AD-AE40-3D950192311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E32ABCD-6C91-4A5F-BB61-8B3C026C9080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6ABE3A6-D624-4D18-A43B-D87C674811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F2787DC-EEA3-46C0-9CD4-1AB906DB4B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67AAA19-C621-4D54-B748-5A06F4417C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1" y="3003970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9" name="Top Right">
            <a:extLst>
              <a:ext uri="{FF2B5EF4-FFF2-40B4-BE49-F238E27FC236}">
                <a16:creationId xmlns:a16="http://schemas.microsoft.com/office/drawing/2014/main" id="{3E5EBBCF-761D-49AA-8960-D06A3484B9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0F7E5D2-CFBA-4149-A9B1-32047212E5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8B55E1C-675E-425D-8EDF-AEA4D6B3475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CA9AA7-FBFD-40D2-BF04-E2E0B1BD63F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09EC90-AF39-4D10-9018-0FFB283B91F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263181-1CB8-4DF1-94C2-E217E733B5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1408EA-002C-4A55-8451-03A0FCEC52B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E51D71-EB7F-46DD-AE4A-E64644F646A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01E4470-A9CC-4FE2-9249-F71E89C4FB2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653DE96-35D3-4AA3-B11A-A5882CC7A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baseline="0"/>
            </a:lvl1pPr>
          </a:lstStyle>
          <a:p>
            <a:pPr algn="l"/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1C011E4-9F9C-45C6-9C1F-7A9F3721C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040" y="1597426"/>
            <a:ext cx="3370134" cy="4414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</a:lstStyle>
          <a:p>
            <a:pPr algn="l">
              <a:lnSpc>
                <a:spcPct val="110000"/>
              </a:lnSpc>
            </a:pPr>
            <a:endParaRPr lang="en-US" sz="2200" dirty="0">
              <a:cs typeface="Segoe UI Semilight" panose="020B0402040204020203" pitchFamily="34" charset="0"/>
            </a:endParaRPr>
          </a:p>
        </p:txBody>
      </p:sp>
      <p:grpSp>
        <p:nvGrpSpPr>
          <p:cNvPr id="21" name="Cross">
            <a:extLst>
              <a:ext uri="{FF2B5EF4-FFF2-40B4-BE49-F238E27FC236}">
                <a16:creationId xmlns:a16="http://schemas.microsoft.com/office/drawing/2014/main" id="{51E372DC-98EB-4EBC-9D4C-A21D11837A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" y="6150811"/>
            <a:ext cx="118872" cy="118872"/>
            <a:chOff x="1175347" y="3733800"/>
            <a:chExt cx="118872" cy="11887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73A0CF-667C-4499-98A9-03752E3C37AF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5D99060-086B-40C6-A8B9-2768DB548A03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58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BBD4F959-5EA4-4F76-B85B-21D723B3B3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EA59C57-9D10-43F2-A117-CF056B0EE0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FBE050-1863-42EC-8923-85153480329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3B1833D-57B2-41AD-9621-7D5A33B7927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6CF914-CBD8-4950-AC92-B6D0618B9537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C115E25-746D-4185-9005-7A0A71516E6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3669368-7C2F-4AAB-8948-A821629A7F5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CA60BEC-2BDB-42C0-8A61-4653057BEE3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C734BC0-49E3-41A4-AB17-D87FF2D36F92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2113BB3-DE71-4C25-A6D0-241EC8A2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D0D7D96-3677-493A-BA3B-CCC0ACA7D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5388" y="2107496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164B7E-5CDD-4C49-94D6-CBB9803D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81" y="2717782"/>
            <a:ext cx="4745568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FDEE985A-E675-4CC8-AB6B-94F735668B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FC5E817-3F3A-422C-88A5-0EDF0234DC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" name="Graphic 157">
              <a:extLst>
                <a:ext uri="{FF2B5EF4-FFF2-40B4-BE49-F238E27FC236}">
                  <a16:creationId xmlns:a16="http://schemas.microsoft.com/office/drawing/2014/main" id="{121B83E4-00E3-40BA-9880-8A0D84CD3B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B568EA9-E3D2-4FE2-A215-56181CD8DC0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86325F6-B50A-451C-9242-76F44D08BCD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BD3EC36-E2A2-4E31-9B9A-DB99BCB1FFC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0C0B52-C62D-4870-95FC-E7220087499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A1BC770-E7E8-4B4C-9E44-AF28FF3478C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DFC082B-D4DC-4554-BD0D-A01C683AD833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CEA946C-6AE4-4E0A-9096-BA3FFF9956E8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C0D7998-F951-4D21-85A4-F7F8086219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B5560C7-50D0-4CC5-AD89-48007BB98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612" y="2107388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8AD3389-AD6B-43DD-A8D3-747CC56384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05" y="2717674"/>
            <a:ext cx="4745568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32" name="Date Placeholder 8">
            <a:extLst>
              <a:ext uri="{FF2B5EF4-FFF2-40B4-BE49-F238E27FC236}">
                <a16:creationId xmlns:a16="http://schemas.microsoft.com/office/drawing/2014/main" id="{20D0392A-9FDF-463E-8831-4E691425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33" name="Footer Placeholder 9">
            <a:extLst>
              <a:ext uri="{FF2B5EF4-FFF2-40B4-BE49-F238E27FC236}">
                <a16:creationId xmlns:a16="http://schemas.microsoft.com/office/drawing/2014/main" id="{1DDEDA5B-5F9E-4C6B-A89B-05B29AF7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10">
            <a:extLst>
              <a:ext uri="{FF2B5EF4-FFF2-40B4-BE49-F238E27FC236}">
                <a16:creationId xmlns:a16="http://schemas.microsoft.com/office/drawing/2014/main" id="{C8ED2EA9-7B76-428A-B33B-166EFA24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08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op Left">
            <a:extLst>
              <a:ext uri="{FF2B5EF4-FFF2-40B4-BE49-F238E27FC236}">
                <a16:creationId xmlns:a16="http://schemas.microsoft.com/office/drawing/2014/main" id="{F814A4FB-5C5F-4FBA-8692-F2853E8F30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980A145-1B2A-495B-BB8D-3217B44328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984DC62-D617-4E12-A239-CDDF4B6B262E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8A564AC-EDDB-4E4E-BDB1-E48BAD8588E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9464CE0-3907-4E76-AFE6-DE1A516EDF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3B21B9-2870-497E-829A-0CC4F700846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09A199D-FF1B-459F-930B-A6D196E86E3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7E0149D-5979-466E-A1C2-993EA08A650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FDA39F-7BD7-4DDD-9428-51E38CD97ED1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B1A75F4-7B0E-4667-A4CC-A89FC6C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4"/>
            <a:ext cx="9795636" cy="133566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BD1F0F39-9F6D-4B25-8117-CC1868D8F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44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61A9F3-10B2-440F-8037-9098D468B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937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42796FA7-0B8D-4A6A-B372-11F8712842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9DEDEF-994C-4A05-BAA2-67F5BD834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BB94129B-E855-47D6-9855-B7BBA91965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51AB20C-DF56-47C5-896F-0DB80D03FDC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FDCBD64-0658-4106-89B1-85886D501AF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4A46042-D02F-49E2-94BE-4343D185C109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BB3FF94-2A73-4E66-B0F7-52680ACEE50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F248489-3035-4F9D-B606-06A95BB4E166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689AA6E-4D9C-4F1F-8400-646DBC1DEB4D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D905AEC-08D4-41F2-AD1B-63851B364937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99A04F-CD3E-4093-A4F6-84E34675CF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CAD7B113-A329-4BA2-AFE9-605C0245BE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061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D6DC0D7-6E45-4762-A081-2A9D1DF03B9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422954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2827B4A-2F73-4A8C-9EB2-DE175123E9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6137" y="2107496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274DFA3-F7E2-4525-B0FD-F36F75AC670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16030" y="2717782"/>
            <a:ext cx="3319569" cy="33656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25" name="Date Placeholder 8">
            <a:extLst>
              <a:ext uri="{FF2B5EF4-FFF2-40B4-BE49-F238E27FC236}">
                <a16:creationId xmlns:a16="http://schemas.microsoft.com/office/drawing/2014/main" id="{D7DADA0B-95F3-437B-BB04-284E506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6" name="Footer Placeholder 9">
            <a:extLst>
              <a:ext uri="{FF2B5EF4-FFF2-40B4-BE49-F238E27FC236}">
                <a16:creationId xmlns:a16="http://schemas.microsoft.com/office/drawing/2014/main" id="{79EB3AB4-7EA2-4CAC-A6BD-9D885C897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7" name="Slide Number Placeholder 10">
            <a:extLst>
              <a:ext uri="{FF2B5EF4-FFF2-40B4-BE49-F238E27FC236}">
                <a16:creationId xmlns:a16="http://schemas.microsoft.com/office/drawing/2014/main" id="{5F4C612D-28B2-4621-BF60-4C517747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55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562BD150-E869-44AC-B0E8-35618F795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F918A15-3E7F-42BB-83AB-473EF76AB0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30" name="Graphic 157">
              <a:extLst>
                <a:ext uri="{FF2B5EF4-FFF2-40B4-BE49-F238E27FC236}">
                  <a16:creationId xmlns:a16="http://schemas.microsoft.com/office/drawing/2014/main" id="{1AA9D900-7A0C-4788-85E0-9329B727A1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9D0A43-40DB-4967-BF0C-05CB54D3DF2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6C7E54F-930C-4B8D-9CE6-DCC37269B13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4F6F66D-CC67-443B-9CB5-FFD695ED451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B392295-CB7C-4805-B4B1-AC7531AC270A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1ADCAAB-0B5C-4495-8D5D-32C87A21407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F02E2A1-7B5F-4C33-98CD-98E24B61EF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77F4AD-5552-4A2F-A3FA-67834BF96FB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17EE90C-247C-4F8E-9B86-BD7E31F126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85E1522-3C37-44A6-81DC-1BF369AF0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l"/>
            <a:endParaRPr lang="en-US" sz="5400" dirty="0">
              <a:cs typeface="Posterama" panose="020B0504020200020000" pitchFamily="34" charset="0"/>
            </a:endParaRP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5048357E-69C2-4F32-8C47-3D84340F6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  <a:prstGeom prst="rect">
            <a:avLst/>
          </a:prstGeom>
        </p:spPr>
        <p:txBody>
          <a:bodyPr anchor="ctr"/>
          <a:lstStyle/>
          <a:p>
            <a:pPr algn="l">
              <a:lnSpc>
                <a:spcPct val="110000"/>
              </a:lnSpc>
            </a:pP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63" name="Date Placeholder 8">
            <a:extLst>
              <a:ext uri="{FF2B5EF4-FFF2-40B4-BE49-F238E27FC236}">
                <a16:creationId xmlns:a16="http://schemas.microsoft.com/office/drawing/2014/main" id="{0CB3C12F-97EC-48F0-B4FC-924D91EC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4" name="Footer Placeholder 9">
            <a:extLst>
              <a:ext uri="{FF2B5EF4-FFF2-40B4-BE49-F238E27FC236}">
                <a16:creationId xmlns:a16="http://schemas.microsoft.com/office/drawing/2014/main" id="{E3780E67-8AD7-4AB6-880C-281395A8E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10">
            <a:extLst>
              <a:ext uri="{FF2B5EF4-FFF2-40B4-BE49-F238E27FC236}">
                <a16:creationId xmlns:a16="http://schemas.microsoft.com/office/drawing/2014/main" id="{28F5F854-E7C5-4C18-A6E1-ECEF9BD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22FBEE11-58B3-429A-8DAC-6A64A61338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42" y="0"/>
            <a:ext cx="11084189" cy="3854030"/>
          </a:xfrm>
          <a:custGeom>
            <a:avLst/>
            <a:gdLst>
              <a:gd name="connsiteX0" fmla="*/ 0 w 11084189"/>
              <a:gd name="connsiteY0" fmla="*/ 0 h 3854030"/>
              <a:gd name="connsiteX1" fmla="*/ 11084189 w 11084189"/>
              <a:gd name="connsiteY1" fmla="*/ 0 h 3854030"/>
              <a:gd name="connsiteX2" fmla="*/ 11061525 w 11084189"/>
              <a:gd name="connsiteY2" fmla="*/ 105743 h 3854030"/>
              <a:gd name="connsiteX3" fmla="*/ 5542094 w 11084189"/>
              <a:gd name="connsiteY3" fmla="*/ 3854030 h 3854030"/>
              <a:gd name="connsiteX4" fmla="*/ 22663 w 11084189"/>
              <a:gd name="connsiteY4" fmla="*/ 105743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grpSp>
        <p:nvGrpSpPr>
          <p:cNvPr id="14" name="Top Left">
            <a:extLst>
              <a:ext uri="{FF2B5EF4-FFF2-40B4-BE49-F238E27FC236}">
                <a16:creationId xmlns:a16="http://schemas.microsoft.com/office/drawing/2014/main" id="{33360105-7353-4ECE-84E2-90AB638A3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5AB2A0-6800-4AD4-A205-3E8C1112BC3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B26919-92C3-4374-AE4E-4317D65064C0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46716C0-CAC5-41FA-B385-EBA8AFFDF128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7C1332-4CF7-41C1-ACC4-6C23744D478F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C35C136-D3C6-42F1-840C-EE7B2BA3776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98CB80-2DAC-44B7-B719-6DF8BC2DBB91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0613FF3-B071-4C0E-B6E7-6815CCCC403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Cross">
            <a:extLst>
              <a:ext uri="{FF2B5EF4-FFF2-40B4-BE49-F238E27FC236}">
                <a16:creationId xmlns:a16="http://schemas.microsoft.com/office/drawing/2014/main" id="{54409833-5EAC-4A40-B5BB-DE8282DD8E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48476" y="143843"/>
            <a:ext cx="118872" cy="118872"/>
            <a:chOff x="1175347" y="3733800"/>
            <a:chExt cx="118872" cy="11887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B9F7703-741D-4FB8-8620-F3BBFF5A015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34E00B-1518-4EAC-A170-4D2B5C23FB6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Cross">
            <a:extLst>
              <a:ext uri="{FF2B5EF4-FFF2-40B4-BE49-F238E27FC236}">
                <a16:creationId xmlns:a16="http://schemas.microsoft.com/office/drawing/2014/main" id="{CFFED490-4247-4E3E-8A2E-5AF8A14E68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00876" y="296243"/>
            <a:ext cx="118872" cy="118872"/>
            <a:chOff x="1175347" y="3733800"/>
            <a:chExt cx="118872" cy="11887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78251-A149-4A27-9D43-C6E87A300F23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7ADD3F7-FA3D-4A72-B8B3-3FCBBFCB0AC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45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op left">
            <a:extLst>
              <a:ext uri="{FF2B5EF4-FFF2-40B4-BE49-F238E27FC236}">
                <a16:creationId xmlns:a16="http://schemas.microsoft.com/office/drawing/2014/main" id="{58A4F778-D8DF-42FD-B154-2F4B2C2028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793C3B-AAD0-4446-A423-B0EB8EE2AA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7344207-297F-4959-8A55-69CE467B3CBD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79A031-8D8F-4167-9AC1-FF906757718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30E3E1-76BD-4378-9E7C-7302E4B84D71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8C42F67-50FC-4C12-B07D-7FD30B62543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AD1C10-DF74-4C65-AF7B-89386448D4E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2D9D2C3-0C72-4401-8548-E2CACA3C95C5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3142937-438B-42B5-8B58-B26BD92F1544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E9F08BF-E500-4B58-9AA3-B4517E83CE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6DE93ED8-FDE6-418E-A743-2B368C71F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1" name="Graphic 157">
              <a:extLst>
                <a:ext uri="{FF2B5EF4-FFF2-40B4-BE49-F238E27FC236}">
                  <a16:creationId xmlns:a16="http://schemas.microsoft.com/office/drawing/2014/main" id="{25190812-FA8A-4CB5-85A8-5DDFF8C94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1F1284C-D9B2-48EC-BDCE-6CF4C076ECB9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DF02DB-02A4-4942-BD34-3F4903DA12A6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39432B6-8074-4F72-BB48-F48015CAE04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017DF18-3257-471E-AFD3-39EB68FE2DF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7360442-04D2-49F1-BBE1-ED7C5CA0FF1A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937ECC2-1561-4705-919F-243AFFCE843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AF7D52A-2FC7-4627-955A-6CB0E5E7ABF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3C81E55-0711-4E01-975D-4649E53C86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3" name="Title 1">
            <a:extLst>
              <a:ext uri="{FF2B5EF4-FFF2-40B4-BE49-F238E27FC236}">
                <a16:creationId xmlns:a16="http://schemas.microsoft.com/office/drawing/2014/main" id="{8782B20B-E447-47CC-93DB-B076EACC7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D5185B59-89FE-4275-B159-E5FEA474B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5452" y="2384474"/>
            <a:ext cx="5608088" cy="37857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Font typeface="Avenir Next LT Pro" panose="020B0504020202020204" pitchFamily="34" charset="0"/>
              <a:buChar char="+"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Picture Placeholder 2">
            <a:extLst>
              <a:ext uri="{FF2B5EF4-FFF2-40B4-BE49-F238E27FC236}">
                <a16:creationId xmlns:a16="http://schemas.microsoft.com/office/drawing/2014/main" id="{9079FD8C-6441-4214-93DC-E9E3BB4158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2325" y="558800"/>
            <a:ext cx="4818063" cy="27797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2" name="Picture Placeholder 59">
            <a:extLst>
              <a:ext uri="{FF2B5EF4-FFF2-40B4-BE49-F238E27FC236}">
                <a16:creationId xmlns:a16="http://schemas.microsoft.com/office/drawing/2014/main" id="{8BDEDA7F-304A-4A6E-8DB7-B842B551B2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69150" y="3503613"/>
            <a:ext cx="4818063" cy="26666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7" name="Date Placeholder 8">
            <a:extLst>
              <a:ext uri="{FF2B5EF4-FFF2-40B4-BE49-F238E27FC236}">
                <a16:creationId xmlns:a16="http://schemas.microsoft.com/office/drawing/2014/main" id="{786FFFB1-44AF-407C-A246-5AC9C17D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58" name="Footer Placeholder 9">
            <a:extLst>
              <a:ext uri="{FF2B5EF4-FFF2-40B4-BE49-F238E27FC236}">
                <a16:creationId xmlns:a16="http://schemas.microsoft.com/office/drawing/2014/main" id="{556011BF-48D6-437C-A8D4-087E1EB7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9" name="Slide Number Placeholder 10">
            <a:extLst>
              <a:ext uri="{FF2B5EF4-FFF2-40B4-BE49-F238E27FC236}">
                <a16:creationId xmlns:a16="http://schemas.microsoft.com/office/drawing/2014/main" id="{975D7D2C-6BE7-4A0B-B546-9C9CE46F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E111E959-AE2E-40A4-98AD-7D52A1959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0908BA80-B05F-4958-9382-A0D9410244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9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75B7426F-B5A6-48C2-AA98-B1B4903DB48A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6088CEA-297B-452F-B8C9-4FE4B30AD863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00A58A3D-F03E-45B2-B6F2-3B23998696AD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4551D63-42D8-4E16-B803-BCDF887E3BA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32D482B-70A4-4367-9129-156A4E10BA2D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03B5FA3-C7DC-40A8-903C-5CEB2D9F39F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18C48C9-D302-4DF3-9905-1C77DADBB06D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D0B3BD-DDF6-4C74-88B5-F16A89D415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Top Left">
            <a:extLst>
              <a:ext uri="{FF2B5EF4-FFF2-40B4-BE49-F238E27FC236}">
                <a16:creationId xmlns:a16="http://schemas.microsoft.com/office/drawing/2014/main" id="{8087FF2B-AA37-46BB-98C5-51A0DBC1CD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6EA10B1-B913-4692-AC3E-121374FD78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72B1778E-37F1-4D06-A0C1-E121F48AB54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65F5AAFE-F598-42CC-8D85-36011CE9D14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D3678A3-EBA1-461E-B7FE-B58776C95CD3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8543F0A-65E2-4F14-975F-3AA8B5B17417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6925965-04E0-4184-8AE3-0FFE4EF318F3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25961F-048D-4994-8055-83DE34C836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0656CFD-98C0-4307-A549-3341C5CFFB78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E66F049-1B70-4977-BDD1-C26AD9880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5531" y="158840"/>
            <a:ext cx="4790032" cy="277946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9" name="Text Placeholder 97">
            <a:extLst>
              <a:ext uri="{FF2B5EF4-FFF2-40B4-BE49-F238E27FC236}">
                <a16:creationId xmlns:a16="http://schemas.microsoft.com/office/drawing/2014/main" id="{7018E2A7-B977-427A-AFCB-3A4836EB4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947" y="168275"/>
            <a:ext cx="4790032" cy="263225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0" name="Picture Placeholder 86">
            <a:extLst>
              <a:ext uri="{FF2B5EF4-FFF2-40B4-BE49-F238E27FC236}">
                <a16:creationId xmlns:a16="http://schemas.microsoft.com/office/drawing/2014/main" id="{ED450ADD-E6EC-4121-B563-F50E064A49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8741" y="2938306"/>
            <a:ext cx="11812017" cy="3915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1" name="Date Placeholder 8">
            <a:extLst>
              <a:ext uri="{FF2B5EF4-FFF2-40B4-BE49-F238E27FC236}">
                <a16:creationId xmlns:a16="http://schemas.microsoft.com/office/drawing/2014/main" id="{9DDE65E2-ADF9-4ECD-93DA-3242E5FF340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92" name="Footer Placeholder 9">
            <a:extLst>
              <a:ext uri="{FF2B5EF4-FFF2-40B4-BE49-F238E27FC236}">
                <a16:creationId xmlns:a16="http://schemas.microsoft.com/office/drawing/2014/main" id="{5B7FAD18-E3EE-4498-AEAC-7217CE6DA7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3" name="Slide Number Placeholder 10">
            <a:extLst>
              <a:ext uri="{FF2B5EF4-FFF2-40B4-BE49-F238E27FC236}">
                <a16:creationId xmlns:a16="http://schemas.microsoft.com/office/drawing/2014/main" id="{5894C940-55FC-4B08-99A8-DD2254FABC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Bottom Right">
            <a:extLst>
              <a:ext uri="{FF2B5EF4-FFF2-40B4-BE49-F238E27FC236}">
                <a16:creationId xmlns:a16="http://schemas.microsoft.com/office/drawing/2014/main" id="{B023FEDE-FD35-413E-A6E6-2F36BD0D10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3" name="Graphic 157">
              <a:extLst>
                <a:ext uri="{FF2B5EF4-FFF2-40B4-BE49-F238E27FC236}">
                  <a16:creationId xmlns:a16="http://schemas.microsoft.com/office/drawing/2014/main" id="{F296456E-2618-4FC5-BBF1-98139316B9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BF8EDC0-C078-4225-BC74-92C170331E38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D11E24B-6171-4BA5-9124-771EEDEA4B01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6B79974-93CA-440A-90D6-341091F806E7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C593E8A-F480-4181-9BFA-78603CBA776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032549-12BB-4057-B2CF-E2C2F6B5ABE5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3798276-B98D-42F7-AF59-B30CDDB4C987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548A05F-8BF4-489F-9169-CDD749ADB38E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87E2E0-CC03-4A51-9ADC-3A8F0F8146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4" name="Top left">
            <a:extLst>
              <a:ext uri="{FF2B5EF4-FFF2-40B4-BE49-F238E27FC236}">
                <a16:creationId xmlns:a16="http://schemas.microsoft.com/office/drawing/2014/main" id="{F971CDD8-150B-43CA-B0B4-453E99E54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3FB31C0-83A2-4CA9-9E10-759376BB8F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7AD3F4D-9E8E-4CDB-8839-1190B87F504B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05B4CB-A75C-4E77-9C9C-E85054415485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6F2C58A-0001-4403-961A-8D72894A87EB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9666267-BD43-43DF-B0BB-96735BF82B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B6C40E-1E26-456A-98BF-FD02DE25BBBF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E9DD0F3-80C9-4BAD-BE68-DF9B78B367FC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374254-F113-4FB1-A938-2CBE5B37558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C91688C-CA2F-423F-87BC-5CF5F4A66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581561" cy="3155419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l"/>
            <a:endParaRPr lang="en-US" sz="5400" dirty="0">
              <a:cs typeface="Posterama" panose="020B0504020200020000" pitchFamily="34" charset="0"/>
            </a:endParaRPr>
          </a:p>
        </p:txBody>
      </p:sp>
      <p:grpSp>
        <p:nvGrpSpPr>
          <p:cNvPr id="28" name="Cross">
            <a:extLst>
              <a:ext uri="{FF2B5EF4-FFF2-40B4-BE49-F238E27FC236}">
                <a16:creationId xmlns:a16="http://schemas.microsoft.com/office/drawing/2014/main" id="{DE90EA9D-D33A-4461-8A51-988087AEC6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48013" y="3330979"/>
            <a:ext cx="118872" cy="118872"/>
            <a:chOff x="1175347" y="3733800"/>
            <a:chExt cx="118872" cy="1188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7119486-F5DF-4CAA-A71E-2861F2CBECF7}"/>
                </a:ext>
              </a:extLst>
            </p:cNvPr>
            <p:cNvCxnSpPr>
              <a:cxnSpLocks/>
            </p:cNvCxnSpPr>
            <p:nvPr/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858657-F484-4466-8AFB-7FAD2E65B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8D12C8B-CC26-42CF-A68C-CF06CCA79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2825" y="4075113"/>
            <a:ext cx="5581650" cy="2054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E3C5E9AD-97DA-438E-9830-992F9CA586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32018" y="920426"/>
            <a:ext cx="2478719" cy="4957437"/>
          </a:xfrm>
          <a:custGeom>
            <a:avLst/>
            <a:gdLst>
              <a:gd name="connsiteX0" fmla="*/ 2478719 w 2478719"/>
              <a:gd name="connsiteY0" fmla="*/ 0 h 4957437"/>
              <a:gd name="connsiteX1" fmla="*/ 2478719 w 2478719"/>
              <a:gd name="connsiteY1" fmla="*/ 4957437 h 4957437"/>
              <a:gd name="connsiteX2" fmla="*/ 0 w 2478719"/>
              <a:gd name="connsiteY2" fmla="*/ 2478719 h 4957437"/>
              <a:gd name="connsiteX3" fmla="*/ 2478719 w 2478719"/>
              <a:gd name="connsiteY3" fmla="*/ 0 h 49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8719" h="4957437">
                <a:moveTo>
                  <a:pt x="2478719" y="0"/>
                </a:moveTo>
                <a:lnTo>
                  <a:pt x="2478719" y="4957437"/>
                </a:lnTo>
                <a:cubicBezTo>
                  <a:pt x="1109777" y="4957437"/>
                  <a:pt x="0" y="3847661"/>
                  <a:pt x="0" y="2478719"/>
                </a:cubicBezTo>
                <a:cubicBezTo>
                  <a:pt x="0" y="1109777"/>
                  <a:pt x="1109777" y="0"/>
                  <a:pt x="24787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29CDCB5D-3CB9-4A05-9109-F46C1FEB08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44935" y="920815"/>
            <a:ext cx="2410165" cy="2410165"/>
          </a:xfrm>
          <a:custGeom>
            <a:avLst/>
            <a:gdLst>
              <a:gd name="connsiteX0" fmla="*/ 0 w 2410165"/>
              <a:gd name="connsiteY0" fmla="*/ 0 h 2410165"/>
              <a:gd name="connsiteX1" fmla="*/ 2410165 w 2410165"/>
              <a:gd name="connsiteY1" fmla="*/ 2410165 h 2410165"/>
              <a:gd name="connsiteX2" fmla="*/ 0 w 2410165"/>
              <a:gd name="connsiteY2" fmla="*/ 2410165 h 241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10165">
                <a:moveTo>
                  <a:pt x="0" y="0"/>
                </a:moveTo>
                <a:cubicBezTo>
                  <a:pt x="1331082" y="0"/>
                  <a:pt x="2410165" y="1079083"/>
                  <a:pt x="2410165" y="2410165"/>
                </a:cubicBezTo>
                <a:lnTo>
                  <a:pt x="0" y="2410165"/>
                </a:ln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1949CC4-76B8-4D86-AF8E-6201557DC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44934" y="3471379"/>
            <a:ext cx="2410165" cy="2406483"/>
          </a:xfrm>
          <a:custGeom>
            <a:avLst/>
            <a:gdLst>
              <a:gd name="connsiteX0" fmla="*/ 0 w 2410165"/>
              <a:gd name="connsiteY0" fmla="*/ 0 h 2406483"/>
              <a:gd name="connsiteX1" fmla="*/ 2410165 w 2410165"/>
              <a:gd name="connsiteY1" fmla="*/ 0 h 2406483"/>
              <a:gd name="connsiteX2" fmla="*/ 0 w 2410165"/>
              <a:gd name="connsiteY2" fmla="*/ 2406483 h 240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0165" h="2406483">
                <a:moveTo>
                  <a:pt x="0" y="0"/>
                </a:moveTo>
                <a:lnTo>
                  <a:pt x="2410165" y="0"/>
                </a:lnTo>
                <a:cubicBezTo>
                  <a:pt x="2410165" y="1329048"/>
                  <a:pt x="1331082" y="2406483"/>
                  <a:pt x="0" y="2406483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</a:t>
            </a:r>
          </a:p>
          <a:p>
            <a:r>
              <a:rPr lang="en-US" dirty="0"/>
              <a:t>add photo</a:t>
            </a:r>
          </a:p>
        </p:txBody>
      </p:sp>
    </p:spTree>
    <p:extLst>
      <p:ext uri="{BB962C8B-B14F-4D97-AF65-F5344CB8AC3E}">
        <p14:creationId xmlns:p14="http://schemas.microsoft.com/office/powerpoint/2010/main" val="375575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1225C57A-6BA3-4E88-81DB-F98A7E8F9C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9A67F-2D88-49BB-87D0-5430BD24E5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" name="Top left">
            <a:extLst>
              <a:ext uri="{FF2B5EF4-FFF2-40B4-BE49-F238E27FC236}">
                <a16:creationId xmlns:a16="http://schemas.microsoft.com/office/drawing/2014/main" id="{F5534F84-ABA8-471C-A8B7-F32A0AD1EB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120E573-F17E-4067-ACC7-2CFE0E36AF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A9A04E4-A99F-444D-8C94-C8345135FEB6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25C62E1-A6EA-45F5-98E7-AFC16D32A1E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49BBA52-97E5-462E-89FE-054F9420E234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9548F12-A85E-4D96-A275-D42CC29DE220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1A48A8C-0AD8-4EE1-ABFC-3BC7281B3417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D288D21-2CC5-4CD1-A620-1F777FCFB12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A40365-E048-4BD5-B813-8F22247869EE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F5D6640-231E-4BB4-AE0F-70176A3B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2B5DBC70-6B80-4634-BE74-063E4A2568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4F2F0A0F-98AB-4BFF-A7D6-2AD57BBE6E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C8780-103D-4273-8C53-67974B2A94D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AD6E1B3-1715-4109-8CB1-9105B0BFA99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8820D0E-8FC9-4216-A6BF-2299C5AF7C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F0D6914-EF36-446C-9B37-B29925ED144F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FAE074B-38DD-4BDA-A83B-AC2A1E8D166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8DE4EEA-58F1-46B6-B27D-4542CA39C042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436828B-D2E1-4D62-AAF4-796CB97FF89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85C3206-220B-4FE2-A199-6D4F2D7CE3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B26AF064-D340-46EA-9C15-A6CB4E376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03F75FA5-935D-4AF9-B1EF-2F4DAAE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1F9F335-851C-42ED-B5C1-9FABCA1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330C721-3559-4CDE-B4AF-4F7C98229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3513" y="2343150"/>
            <a:ext cx="9324975" cy="3552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64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6B68C4F3-DA58-488E-A1B9-C574806E06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C14282E-9BBD-4DB8-9BEF-3B2029C43A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4227016-75FE-458D-8526-2BC0F632527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8D36287-4581-4AB3-AD73-BB1788B529CE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A687500-D055-420B-BA89-C2497BEC9CE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61ED86A-A615-457B-B605-DDEFA04887A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B08EFF-6109-4E38-8AE0-C0DC57673936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2AAAC3-A562-4FFF-9C3D-2A15BB0C8217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4532044-D738-480C-BFDC-BA047A4549F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E6D5A92-6D6E-4B53-BA01-E1231CF6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91"/>
            <a:ext cx="9988166" cy="1325397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14" name="Bottom Right">
            <a:extLst>
              <a:ext uri="{FF2B5EF4-FFF2-40B4-BE49-F238E27FC236}">
                <a16:creationId xmlns:a16="http://schemas.microsoft.com/office/drawing/2014/main" id="{933458C1-788D-4D50-BC21-6447B0730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0D41BA5F-BA2A-4386-A7B4-FB811DF516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FDE3885-EA9A-4FF9-84BD-B43D6D1ED4DD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ECB0097-BB98-4FEC-A705-D82D6A97CA25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E6CFFF-B349-4360-92E1-0451760008D5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A22594E-9B08-4B25-8789-304CA2FC58A4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E707CB4-8E5B-40D8-A59A-38A6B3619F2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1A45863-5560-4ACD-ACE3-94776845B138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D8510C7-0AAE-424E-8D10-9E3FC0DB98F1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A78C71-D0E4-4A5E-B6DB-3065CB6AC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4EC9294D-6492-44C5-AE14-74B5D86B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0E08DE30-AEBD-48F0-A130-0753399D6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71415C84-324E-4C0D-B691-C384E436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6618-F041-427E-AE99-91D2386AE8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60550" y="2055813"/>
            <a:ext cx="8662988" cy="330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18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Top left">
            <a:extLst>
              <a:ext uri="{FF2B5EF4-FFF2-40B4-BE49-F238E27FC236}">
                <a16:creationId xmlns:a16="http://schemas.microsoft.com/office/drawing/2014/main" id="{E7C1007A-38A4-44A0-BF98-887471DFFB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C8DFC3-A77D-4047-89B1-5A9587DD92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67B319-DB4D-49DE-8B1B-D2F94F892C8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B6224A-9986-4980-9954-62E88B4E23A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4F0DA6F-4771-4DAA-B032-F2F1CD6D7FFF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826A14-FAD5-41CA-8B7E-B4938DC64FB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AD248F0-8D25-4CDF-814F-87863C8D4959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E247D0-EA10-4307-A6D9-DC65CD33622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16F0BC8-01B3-4EA5-8D3C-D08A7083C40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7" name="Bottom Right">
            <a:extLst>
              <a:ext uri="{FF2B5EF4-FFF2-40B4-BE49-F238E27FC236}">
                <a16:creationId xmlns:a16="http://schemas.microsoft.com/office/drawing/2014/main" id="{3C4C6F91-040E-49E0-B048-C983B556B4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8" name="Graphic 157">
              <a:extLst>
                <a:ext uri="{FF2B5EF4-FFF2-40B4-BE49-F238E27FC236}">
                  <a16:creationId xmlns:a16="http://schemas.microsoft.com/office/drawing/2014/main" id="{5F735938-366A-4689-940D-6AC867D189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2D0C32-CA40-4D76-A0AE-355F4EDE9E47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4AA2F5B-1059-4660-A88B-0138D3DEA11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DBAAE2E-B09E-47A6-88B0-3B386570963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0123DD0-D648-4002-B4DD-748944CF16C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0FFF952-E585-449F-8014-AF83F5F6BF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0910C5D-897F-48B1-BECF-735BDC46365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8633913-4C49-4FE2-A15B-78DE0FD26852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9958AAF-ED1A-47A9-A07D-09465AFCF9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6" name="Picture Placeholder 44">
            <a:extLst>
              <a:ext uri="{FF2B5EF4-FFF2-40B4-BE49-F238E27FC236}">
                <a16:creationId xmlns:a16="http://schemas.microsoft.com/office/drawing/2014/main" id="{FA2F33D7-521D-4F09-A571-EC79B9DD0E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962" y="588461"/>
            <a:ext cx="12194962" cy="57246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4AEF9-63A1-44CB-BD42-5FDC2C575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263" y="1506070"/>
            <a:ext cx="4456111" cy="313540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5C6D6C0E-14CB-497A-A6C2-E067A88FA5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34263" y="4778001"/>
            <a:ext cx="4430712" cy="971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Click to subtitle</a:t>
            </a:r>
          </a:p>
        </p:txBody>
      </p:sp>
      <p:sp>
        <p:nvSpPr>
          <p:cNvPr id="47" name="Date Placeholder 8">
            <a:extLst>
              <a:ext uri="{FF2B5EF4-FFF2-40B4-BE49-F238E27FC236}">
                <a16:creationId xmlns:a16="http://schemas.microsoft.com/office/drawing/2014/main" id="{57880508-D524-4D72-B2D9-3EABCCBA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48" name="Footer Placeholder 9">
            <a:extLst>
              <a:ext uri="{FF2B5EF4-FFF2-40B4-BE49-F238E27FC236}">
                <a16:creationId xmlns:a16="http://schemas.microsoft.com/office/drawing/2014/main" id="{FC67283E-EA51-43E9-A8CE-4D01EABC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9" name="Slide Number Placeholder 10">
            <a:extLst>
              <a:ext uri="{FF2B5EF4-FFF2-40B4-BE49-F238E27FC236}">
                <a16:creationId xmlns:a16="http://schemas.microsoft.com/office/drawing/2014/main" id="{5008A3F2-2B1F-4E12-8D14-128006A2F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B353E9E-6F4F-441B-886F-D53691BE13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775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7" name="Picture Placeholder 23">
            <a:extLst>
              <a:ext uri="{FF2B5EF4-FFF2-40B4-BE49-F238E27FC236}">
                <a16:creationId xmlns:a16="http://schemas.microsoft.com/office/drawing/2014/main" id="{B5B9D2EE-DC4C-4740-AF09-5C6650016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1626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8" name="Picture Placeholder 23">
            <a:extLst>
              <a:ext uri="{FF2B5EF4-FFF2-40B4-BE49-F238E27FC236}">
                <a16:creationId xmlns:a16="http://schemas.microsoft.com/office/drawing/2014/main" id="{B81132E6-0A29-47B6-9E41-947D61422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260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4C0E80EA-58EE-412B-A4AE-3EFE6BB25C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57247" y="1376793"/>
            <a:ext cx="2075688" cy="2073275"/>
          </a:xfrm>
          <a:prstGeom prst="round2Diag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4" name="Top left">
            <a:extLst>
              <a:ext uri="{FF2B5EF4-FFF2-40B4-BE49-F238E27FC236}">
                <a16:creationId xmlns:a16="http://schemas.microsoft.com/office/drawing/2014/main" id="{698EF02E-6CA2-4CA6-9212-FFB45FA9A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D5EB16E-0C22-49FD-A9C9-C4F0599D6A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6172559-F798-4A8A-9698-620049B5E1E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EF78E13-7F65-4E92-9600-C7EB240AAFB8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9D42D9C-D474-4039-AED0-7E1055E2B8D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9CCFDE-F5F0-4883-8851-0FDCF34A1E92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4195171-BFB5-4F1E-A417-55F80F5148AE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8D4B3A-91E6-4C2F-9123-094E5718BFCE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325D776-3B6A-4BAA-B4F0-0944C0EABAEF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D45C93FD-55BA-4F2D-90F8-6DD517383A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8B36122-15B8-4C6F-906C-77A513D37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0C0A59-1449-4599-8828-44025BFECBE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9C52D9E-28AD-486F-B7C4-F04A7C4801E2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909F516-4614-4EFB-BCB1-15AA5C678F1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3F02F4A-40B8-4D3C-B6B1-90E7B65255E8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DCF159-602C-402C-A70E-34753F59D0F4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EB71FB2-F1B2-4117-BA16-95D8C9AC3E5E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2E9C5BE-5CF5-4EB1-8D41-FA7AA2DAE423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9625B7A-8E4D-40D0-A98E-7A64991B9E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39C0337-ABAF-49EC-BD34-55A05ADF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8" name="Date Placeholder 8">
            <a:extLst>
              <a:ext uri="{FF2B5EF4-FFF2-40B4-BE49-F238E27FC236}">
                <a16:creationId xmlns:a16="http://schemas.microsoft.com/office/drawing/2014/main" id="{595B4059-AC5C-40F9-903D-D05AF8A7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9" name="Footer Placeholder 9">
            <a:extLst>
              <a:ext uri="{FF2B5EF4-FFF2-40B4-BE49-F238E27FC236}">
                <a16:creationId xmlns:a16="http://schemas.microsoft.com/office/drawing/2014/main" id="{9E19627B-F45E-41E4-8387-B5D665DB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0" name="Slide Number Placeholder 10">
            <a:extLst>
              <a:ext uri="{FF2B5EF4-FFF2-40B4-BE49-F238E27FC236}">
                <a16:creationId xmlns:a16="http://schemas.microsoft.com/office/drawing/2014/main" id="{7AA8C8B6-7507-4A7B-A983-5D1FC6D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F679943-2591-4C3C-A9D6-F8AD1E41DE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325" y="366989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5EFF3AD0-ADD5-4CCC-A7B8-6E6DF274C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7325" y="395261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F84D2534-80B7-4C76-8CC7-C155F49230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1626" y="3663772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39">
            <a:extLst>
              <a:ext uri="{FF2B5EF4-FFF2-40B4-BE49-F238E27FC236}">
                <a16:creationId xmlns:a16="http://schemas.microsoft.com/office/drawing/2014/main" id="{074FF2A5-4FD0-475E-B34F-956208C2C7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1626" y="3946490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39">
            <a:extLst>
              <a:ext uri="{FF2B5EF4-FFF2-40B4-BE49-F238E27FC236}">
                <a16:creationId xmlns:a16="http://schemas.microsoft.com/office/drawing/2014/main" id="{D39B066F-DC64-4779-B6D2-EB90B13743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260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A7A64C29-8FC5-4291-9F73-B5D6A4E2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260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4013DD3C-DA77-4D01-9929-C5A92618B3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57247" y="3673396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2000" b="0" kern="1200" spc="2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7B511BF1-3697-426A-B69F-372C0D423D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57247" y="3956114"/>
            <a:ext cx="2075688" cy="27432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3048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left">
            <a:extLst>
              <a:ext uri="{FF2B5EF4-FFF2-40B4-BE49-F238E27FC236}">
                <a16:creationId xmlns:a16="http://schemas.microsoft.com/office/drawing/2014/main" id="{2FFEA91A-0EFC-48F7-B7D5-80A0E1B762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6EB67A-55A4-4D1D-925D-7970028D95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5E55AEF-DB73-4710-9416-FEB3FD97C15C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2908CE-9399-4B3D-AA3B-9C535EF8B4AD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639D73A-BE27-4C16-844B-7258A8A11179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A76B215-E0A3-46C3-9D5F-9365987E538A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EC2A41-C8B0-4DAF-963A-25A1129447CA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7290A1-550E-4C14-9692-08A32E701314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C1450BD-4122-4D86-ABD1-F26F1194C6E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BE4E36A0-93C4-40C8-8EEF-C463BBC763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14" name="Graphic 157">
              <a:extLst>
                <a:ext uri="{FF2B5EF4-FFF2-40B4-BE49-F238E27FC236}">
                  <a16:creationId xmlns:a16="http://schemas.microsoft.com/office/drawing/2014/main" id="{1CCF8ACD-1787-41D1-B29E-E10FAE0330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22B3C7-2A88-4657-8DEC-962E52F43F11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C36A0C0-7D0D-4D1D-9316-224CF1A823A4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8D15477-C8B6-4ADB-BD54-698A9B5915E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20A4C13F-5758-4BE4-9925-C6E35301C4B7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9A29BFA-3801-4847-A1E1-87A32423B402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0C42F85-0FBE-48C0-A629-8BC17C93C2FB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E443C38-4EE5-4E5F-ADF6-66502151DB3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54DE6C-441A-4CEF-B2BF-E2755FD916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4E5B71B3-BF16-460A-B638-D1A60433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625685"/>
            <a:ext cx="9988166" cy="1495403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9571135A-2E5D-477D-B14A-2B9AA455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13453AD8-C108-4346-9519-C496F8B0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EBB5DBC4-2BAD-41DC-AFCC-11E01A84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/>
          <a:lstStyle>
            <a:lvl1pPr algn="r">
              <a:defRPr sz="900" spc="200" baseline="0">
                <a:solidFill>
                  <a:schemeClr val="accent1"/>
                </a:solidFill>
                <a:effectLst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7A857-1402-4ABB-A7CC-9467704990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1350" y="501650"/>
            <a:ext cx="10909300" cy="4349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024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1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22" r:id="rId8"/>
    <p:sldLayoutId id="2147483693" r:id="rId9"/>
    <p:sldLayoutId id="2147483694" r:id="rId10"/>
    <p:sldLayoutId id="2147483695" r:id="rId11"/>
    <p:sldLayoutId id="2147483721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43691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Janus Solar and Battery Storage Project</a:t>
            </a:r>
            <a:br>
              <a:rPr lang="en-US" sz="3600" dirty="0"/>
            </a:br>
            <a:r>
              <a:rPr lang="en-US" sz="3600" dirty="0"/>
              <a:t>Draft Environmental Impact Report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77281" y="1436914"/>
            <a:ext cx="11504645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Agenda Item: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Presentation on the Janus Solar and Battery Storage project's Draft Environmental Impact Report (DEIR)(SCH #2024061043)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Purpose: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Receive any public verbal comments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Receive any </a:t>
            </a:r>
            <a:r>
              <a:rPr lang="en-US" dirty="0" smtClean="0"/>
              <a:t>Commission </a:t>
            </a:r>
            <a:r>
              <a:rPr lang="en-US" dirty="0"/>
              <a:t>verbal comments or questions</a:t>
            </a:r>
            <a:endParaRPr lang="en-US" sz="24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Janus Solar PV, LLC submitted a new Conditional Use Permit application for a solar photovoltaic (PV) power generating facility.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Generate up to 80 megawatts of electricity and store up to 320 megawatt hours (MWh) of electricity on an approx. 886-acre site; only an estimated 666 acres of the site would be used.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10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CEQA: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EIR prepared in two key stages.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First, DEIR is prepared and distributed for review and comment.</a:t>
            </a: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Once comments on the DEIR are received, responses to those comments and any additional analysis is prepared.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dirty="0"/>
              <a:t>Second, the comments, responses to and the DEIR comprise the </a:t>
            </a:r>
            <a:r>
              <a:rPr lang="en-US" dirty="0" err="1"/>
              <a:t>FEIR</a:t>
            </a:r>
            <a:r>
              <a:rPr lang="en-US" dirty="0"/>
              <a:t>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The FEIR is used by the </a:t>
            </a:r>
            <a:r>
              <a:rPr lang="en-US" sz="2400" dirty="0" smtClean="0"/>
              <a:t>decision </a:t>
            </a:r>
            <a:r>
              <a:rPr lang="en-US" sz="2400" dirty="0"/>
              <a:t>making bodies to </a:t>
            </a:r>
            <a:r>
              <a:rPr lang="en-US" sz="2400" dirty="0" smtClean="0"/>
              <a:t>determine </a:t>
            </a:r>
            <a:r>
              <a:rPr lang="en-US" sz="2400" dirty="0"/>
              <a:t>the environmental impacts of proposed project to make an informed decision.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With this application, the Planning Commission will be making a recommendation on the </a:t>
            </a:r>
            <a:r>
              <a:rPr lang="en-US" sz="2400" dirty="0" err="1"/>
              <a:t>FEIR</a:t>
            </a:r>
            <a:r>
              <a:rPr lang="en-US" sz="2400" dirty="0"/>
              <a:t> and the project to the Board of Supervisors.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The Board will be making the final decision.  </a:t>
            </a:r>
          </a:p>
        </p:txBody>
      </p:sp>
    </p:spTree>
    <p:extLst>
      <p:ext uri="{BB962C8B-B14F-4D97-AF65-F5344CB8AC3E}">
        <p14:creationId xmlns:p14="http://schemas.microsoft.com/office/powerpoint/2010/main" val="8393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11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Project Approval Process: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Under the typical process, the Planning Commission is the approval authority for a Use Permit (Zoning Code Table 44-1.70-1)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However, the project includes a Development Agreement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Commission makes a recommendation on the Development Agreement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The Board of Supervisors make the final decision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When multiple applications are being processed, the final action for all permits is acted upon by the highest authority (Zoning Code §44-1.70.020(d).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Application involves a Use Permit and Development Agreement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Board is the highest review authority</a:t>
            </a:r>
          </a:p>
          <a:p>
            <a:pPr marL="13716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/>
              <a:t>Planning Commission recommends a decision on UP and DA and the Board makes final decision.</a:t>
            </a:r>
          </a:p>
        </p:txBody>
      </p:sp>
    </p:spTree>
    <p:extLst>
      <p:ext uri="{BB962C8B-B14F-4D97-AF65-F5344CB8AC3E}">
        <p14:creationId xmlns:p14="http://schemas.microsoft.com/office/powerpoint/2010/main" val="259956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12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Project’s DEIR analyzed 20 different environmental issues.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Staff report contains a brief summary of each issue.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This presentation will focus on several issues where there have been project changes or new information from the last project.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664C3B-923D-4B3D-A18D-869DE9329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46539"/>
              </p:ext>
            </p:extLst>
          </p:nvPr>
        </p:nvGraphicFramePr>
        <p:xfrm>
          <a:off x="819538" y="2884680"/>
          <a:ext cx="1055292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1126">
                  <a:extLst>
                    <a:ext uri="{9D8B030D-6E8A-4147-A177-3AD203B41FA5}">
                      <a16:colId xmlns:a16="http://schemas.microsoft.com/office/drawing/2014/main" val="2198732912"/>
                    </a:ext>
                  </a:extLst>
                </a:gridCol>
                <a:gridCol w="5271796">
                  <a:extLst>
                    <a:ext uri="{9D8B030D-6E8A-4147-A177-3AD203B41FA5}">
                      <a16:colId xmlns:a16="http://schemas.microsoft.com/office/drawing/2014/main" val="2695981898"/>
                    </a:ext>
                  </a:extLst>
                </a:gridCol>
              </a:tblGrid>
              <a:tr h="311781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 Aesthetics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4.2 Agriculture and Forestry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4.3 Air Quality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4.4 Biological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4.5 Cultural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4.6 Energy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4.7 Geology, Soils, and Paleontological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4.8 Greenhouse Gases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4.9 Hazards and Hazardous Materials Section 4.10 Hydrology and Water Quality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4.11 Land Use and Planning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4.12 Mineral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4.13 Noise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4.14 Population and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4.15 Public Services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4.16 Recreation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4.17 Transportation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4.18 Tribal Cultural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4.19 Utilities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4.20 Wildfire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963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695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13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Section 4.1 Aesthetics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 Visual Impact Assessment was performed and is included as Appendix B.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Assessment based on the Contrast Rating System used by the U.S. Bureau of Land Management (BLM) to objectively measure visual change.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The significance criteria used is contained in Appendix G of the CEQA Guidelines and determine impacts to existing visual resources.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Eight Key Observation Points were selected to assess the level of visual change.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200" b="0" i="0" u="none" strike="noStrike" baseline="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2200" b="0" i="0" u="none" strike="noStrike" baseline="0" dirty="0" err="1">
                <a:solidFill>
                  <a:schemeClr val="tx1"/>
                </a:solidFill>
                <a:latin typeface="+mn-lt"/>
              </a:rPr>
              <a:t>KOPs</a:t>
            </a:r>
            <a:r>
              <a:rPr lang="en-US" sz="2200" b="0" i="0" u="none" strike="noStrike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representative views from Walnut Drive, Spring Valley Road, and residences north and south of the project.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66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14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Walnut Drive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3 views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Spring Valley Road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3 views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Northern Residence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1 view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Southern Residence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1 view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6323C3-3292-4E99-A0B7-DC9E235F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59" t="12109" r="5240" b="13605"/>
          <a:stretch/>
        </p:blipFill>
        <p:spPr>
          <a:xfrm>
            <a:off x="4376057" y="881743"/>
            <a:ext cx="6053090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15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Walnut Drive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1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D92EC0-8A25-46D5-9CC6-3BAD746E43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339" y="709127"/>
            <a:ext cx="6297714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36E229-4064-406C-B731-7AC66A7CBA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89" y="709127"/>
            <a:ext cx="6301964" cy="50784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16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Walnut Drive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2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9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8751F-6D11-400A-8FA1-81494E2D2E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089" y="709127"/>
            <a:ext cx="6301964" cy="51098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17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Walnut Drive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3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38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D9A3B1-4AC8-4810-94AE-E8104AD831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489" y="709127"/>
            <a:ext cx="6327564" cy="51098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18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Spring Valley Road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1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95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C3-89EA-4840-AF8D-A9FE40DD77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489" y="709127"/>
            <a:ext cx="6327564" cy="51098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19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Spring Valley Road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</a:t>
            </a:r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45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Overview: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smtClean="0"/>
              <a:t>An </a:t>
            </a:r>
            <a:r>
              <a:rPr lang="en-US" sz="2400" dirty="0"/>
              <a:t>Environmental Impact Report (EIR) </a:t>
            </a:r>
            <a:r>
              <a:rPr lang="en-US" sz="2400" dirty="0" smtClean="0"/>
              <a:t>is being processed to </a:t>
            </a:r>
            <a:r>
              <a:rPr lang="en-US" sz="2400" dirty="0"/>
              <a:t>analyze the potential impacts of the proposed project.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 err="1"/>
              <a:t>NOC</a:t>
            </a:r>
            <a:r>
              <a:rPr lang="en-US" sz="2400" dirty="0"/>
              <a:t> of the Draft EIR has been published and State agencies and public review period ends on November 13, 2024.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Purpose of bringing the DEIR to the Commission during review period, is to allow the Commission to receive and provide verbal comments on the Draft EIR.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All comments received would be included in the Final EIR.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The </a:t>
            </a:r>
            <a:r>
              <a:rPr lang="en-US" sz="2400" dirty="0" err="1"/>
              <a:t>FEIR</a:t>
            </a:r>
            <a:r>
              <a:rPr lang="en-US" sz="2400" dirty="0"/>
              <a:t> and Use Permit and Development Agreement would be processed before the Planning Commission for a recommendation to the Board.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The Board of Supervisors would then make a final decision on the </a:t>
            </a:r>
            <a:r>
              <a:rPr lang="en-US" sz="2400" dirty="0" smtClean="0"/>
              <a:t>FEIR, UP </a:t>
            </a:r>
            <a:r>
              <a:rPr lang="en-US" sz="2400" dirty="0"/>
              <a:t>and DA along with a determination of Williamson Act compatibility.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A7DB5D-C691-471B-B165-82500B2B52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089" y="709127"/>
            <a:ext cx="6336963" cy="51098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20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Spring Valley Road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3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69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FFB3A-04E7-4DD2-AF57-1E7D2537F1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090" y="755530"/>
            <a:ext cx="6336962" cy="51263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21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Northern Residence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1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6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F8B62-B51E-4D2C-AED9-ACC05D21B9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091" y="755530"/>
            <a:ext cx="6336962" cy="51066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22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Southern Residence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View 1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(not directly in front of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residence at corner due 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to existing vegetation)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0" indent="0" algn="l">
              <a:buNone/>
            </a:pP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72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23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Section 4.1 Aesthetics Impact Finding: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b="0" i="0" u="none" strike="noStrike" baseline="0" dirty="0">
                <a:solidFill>
                  <a:schemeClr val="tx1"/>
                </a:solidFill>
                <a:latin typeface="+mn-lt"/>
              </a:rPr>
              <a:t>Overall, the DEIR found that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There </a:t>
            </a:r>
            <a:r>
              <a:rPr lang="en-US" sz="2400" dirty="0">
                <a:solidFill>
                  <a:schemeClr val="tx1"/>
                </a:solidFill>
              </a:rPr>
              <a:t>were no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potential visual impacts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Or that the potential visual impacts were less than significant</a:t>
            </a: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15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24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Section 4.9 Hazards and Hazardous Materials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Analyzed </a:t>
            </a: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chemeClr val="tx1"/>
                </a:solidFill>
              </a:rPr>
              <a:t>potential </a:t>
            </a:r>
            <a:r>
              <a:rPr lang="en-US" dirty="0">
                <a:solidFill>
                  <a:schemeClr val="tx1"/>
                </a:solidFill>
              </a:rPr>
              <a:t>hazards and hazardous materials </a:t>
            </a:r>
            <a:r>
              <a:rPr lang="en-US" dirty="0" smtClean="0">
                <a:solidFill>
                  <a:schemeClr val="tx1"/>
                </a:solidFill>
              </a:rPr>
              <a:t>used during construction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in operation.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Focused </a:t>
            </a:r>
            <a:r>
              <a:rPr lang="en-US" dirty="0">
                <a:solidFill>
                  <a:schemeClr val="tx1"/>
                </a:solidFill>
              </a:rPr>
              <a:t>on two particular issues: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Solar Photovoltaic Panels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Battery Energy Storage System (BESS)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Solar Photovoltaic Panels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Anticipated solar panels would be made from polycrystalline silicon or thin-film technology.</a:t>
            </a:r>
            <a:endParaRPr lang="en-US" sz="2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1371600" lvl="2" indent="-457200">
              <a:buFont typeface="Wingdings" panose="05000000000000000000" pitchFamily="2" charset="2"/>
              <a:buChar char="ü"/>
            </a:pPr>
            <a:endParaRPr lang="en-US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709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25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Solar Photovoltaic Panels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 smtClean="0">
                <a:solidFill>
                  <a:schemeClr val="tx1"/>
                </a:solidFill>
                <a:latin typeface="+mn-lt"/>
              </a:rPr>
              <a:t>Crystalline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silicon PV panels may include small amounts of </a:t>
            </a:r>
            <a:r>
              <a:rPr lang="en-US" sz="2400" b="0" i="0" u="none" strike="noStrike" baseline="0" dirty="0" smtClean="0">
                <a:solidFill>
                  <a:schemeClr val="tx1"/>
                </a:solidFill>
                <a:latin typeface="+mn-lt"/>
              </a:rPr>
              <a:t>materials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considered to be hazardous.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These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materials are in a solid and </a:t>
            </a:r>
            <a:r>
              <a:rPr lang="en-US" sz="2400" b="0" i="0" u="none" strike="noStrike" baseline="0" dirty="0" err="1">
                <a:solidFill>
                  <a:schemeClr val="tx1"/>
                </a:solidFill>
                <a:latin typeface="+mn-lt"/>
              </a:rPr>
              <a:t>nonleachable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 state.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B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roken crystalline silicon PV panels would not be a source of pollution to surface water, stormwater, or groundwater.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In a fire, no emissions would be released because the materials would dissolve into the molten </a:t>
            </a:r>
            <a:r>
              <a:rPr lang="en-US" sz="2400" dirty="0" smtClean="0"/>
              <a:t>glass (assuming the heat would be sufficient to melt the glass).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564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26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Battery Energy Storage System (BESS)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Lithium-ion technology, with lithium iron phosphate (LFP) sub-chemistry, is proposed for the BESS.</a:t>
            </a:r>
            <a:endParaRPr lang="en-US" sz="28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The LFP technology </a:t>
            </a:r>
            <a:r>
              <a:rPr lang="en-US" sz="2400" b="0" i="0" u="none" strike="noStrike" baseline="0" dirty="0" smtClean="0">
                <a:solidFill>
                  <a:schemeClr val="tx1"/>
                </a:solidFill>
                <a:latin typeface="+mn-lt"/>
              </a:rPr>
              <a:t>includes enhanced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fire-preventative design and stable chemical composition.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The proposed battery technology also complies with Underwriters Laboratories (UL; safety organization) 9540A testing.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UL 9540A testing confirms thermal runaway and fire risks are mitigated.</a:t>
            </a:r>
          </a:p>
        </p:txBody>
      </p:sp>
    </p:spTree>
    <p:extLst>
      <p:ext uri="{BB962C8B-B14F-4D97-AF65-F5344CB8AC3E}">
        <p14:creationId xmlns:p14="http://schemas.microsoft.com/office/powerpoint/2010/main" val="345285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27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The BESS has multi-tiered safety and accident prevention systems.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Located more than 500 feet from Spring Valley Road to ensure that any emergency response would not block Spring Valley Road.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BESS has obtained a third-party Hazard Mitigation Analysis (App “G”)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Thermal runaway </a:t>
            </a:r>
            <a:r>
              <a:rPr lang="en-US" sz="2400" dirty="0" smtClean="0"/>
              <a:t>condition;</a:t>
            </a:r>
            <a:endParaRPr lang="en-US" sz="2400" dirty="0"/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Failure of an energy storage management system;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Failure of a required ventilation or exhaust system; 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Failure of a required smoke detection, fire detection, fire suppression, or gas detection system;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Voltage surges on the primary electric supply; and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Short circuits.</a:t>
            </a:r>
          </a:p>
        </p:txBody>
      </p:sp>
    </p:spTree>
    <p:extLst>
      <p:ext uri="{BB962C8B-B14F-4D97-AF65-F5344CB8AC3E}">
        <p14:creationId xmlns:p14="http://schemas.microsoft.com/office/powerpoint/2010/main" val="5025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28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As detailed in the Hazard Mitigation Analysis, under all circumstances, the proposed </a:t>
            </a:r>
            <a:r>
              <a:rPr lang="en-US" sz="2400" b="0" i="0" u="none" strike="noStrike" baseline="0" dirty="0" err="1">
                <a:solidFill>
                  <a:schemeClr val="tx1"/>
                </a:solidFill>
                <a:latin typeface="+mn-lt"/>
              </a:rPr>
              <a:t>BESS’s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 protection systems  effectively managed all </a:t>
            </a:r>
            <a:r>
              <a:rPr lang="en-US" sz="2400" b="0" i="0" u="none" strike="noStrike" baseline="0" dirty="0" smtClean="0">
                <a:solidFill>
                  <a:schemeClr val="tx1"/>
                </a:solidFill>
                <a:latin typeface="+mn-lt"/>
              </a:rPr>
              <a:t>fault 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conditions.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Noted Features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Multiple individual compartments = single  BESS container.  Additional layer of protection by isolating individual enclosures </a:t>
            </a:r>
            <a:r>
              <a:rPr lang="en-US" sz="2400" dirty="0" smtClean="0"/>
              <a:t>- avoids </a:t>
            </a:r>
            <a:r>
              <a:rPr lang="en-US" sz="2400" dirty="0"/>
              <a:t>propagation across the system.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Each module own Battery Management System (BMS).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24/7 remote monitoring and diagnostics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Early detection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Automatically shut down modules.</a:t>
            </a:r>
          </a:p>
        </p:txBody>
      </p:sp>
    </p:spTree>
    <p:extLst>
      <p:ext uri="{BB962C8B-B14F-4D97-AF65-F5344CB8AC3E}">
        <p14:creationId xmlns:p14="http://schemas.microsoft.com/office/powerpoint/2010/main" val="342795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29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Temperature, gas, and smoke monitoring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en-US" sz="2400" dirty="0"/>
              <a:t>Very Early Smoke Detection Apparatus (</a:t>
            </a:r>
            <a:r>
              <a:rPr lang="en-US" sz="2400" dirty="0" err="1"/>
              <a:t>VESDA</a:t>
            </a:r>
            <a:r>
              <a:rPr lang="en-US" sz="2400" dirty="0"/>
              <a:t>) that continuously samples air to detect potential fire hazard before there is visible smoke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600" dirty="0"/>
              <a:t>BESS units have undergone destructive unit-level tests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/>
              <a:t>Under all circumstances analyzed, the BESS systems effectively managed all potential fault conditions.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Example 1: UL 9540A certification worst-case scenario (i.e., 100% charged with Battery Management System (BMS) and Thermal Management System (TMS) disabled).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Six cells of battery module were forced into a thermal runaway.</a:t>
            </a:r>
          </a:p>
        </p:txBody>
      </p:sp>
    </p:spTree>
    <p:extLst>
      <p:ext uri="{BB962C8B-B14F-4D97-AF65-F5344CB8AC3E}">
        <p14:creationId xmlns:p14="http://schemas.microsoft.com/office/powerpoint/2010/main" val="39688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4525347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Location: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Approximately 6.5 west/southwest from the City of Williams.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Approximately 1.64 miles to the south of the Spring Valley Road/Walnut Drive street intersection.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19883-4EC1-4449-A626-E5294A4008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251928"/>
            <a:ext cx="5630413" cy="599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30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b="1" u="sng" dirty="0"/>
              <a:t>Results: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Thermal runaway propagated to a seventh cell, but did not propagate any further and no propagation to adjacent battery modules </a:t>
            </a:r>
            <a:r>
              <a:rPr lang="en-US" sz="2400" dirty="0" err="1"/>
              <a:t>occured</a:t>
            </a:r>
            <a:r>
              <a:rPr lang="en-US" sz="2400" dirty="0"/>
              <a:t>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No flames outside were observed.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Internal temperatures were below venting triggers.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Explosion hazards, observations of a projectiles, flying debris, detonation, or other explosive discharge of gases were not observed.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Toxic gases at 20 feet from BESS are a fraction of levels that are considered dangerous.</a:t>
            </a:r>
          </a:p>
        </p:txBody>
      </p:sp>
    </p:spTree>
    <p:extLst>
      <p:ext uri="{BB962C8B-B14F-4D97-AF65-F5344CB8AC3E}">
        <p14:creationId xmlns:p14="http://schemas.microsoft.com/office/powerpoint/2010/main" val="34268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31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Example 2: UL 9540A certification worst-case scenario (i.e., 100% charged with Battery Management System (BMS) and Thermal Management System (TMS) disabled).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More aggressive approach then required by UL 9540A certification.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Forty-eight (48) cells within a module were forced into a thermal runaway.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b="1" u="sng" dirty="0"/>
              <a:t>Results: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Thermal runaway propagated to all the cells in the initiating tray.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Maximum flame heights were 2.5 ft above the top of the BESS.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Fire spread was slow and only visible for 6 hours and 40 minutes.</a:t>
            </a:r>
          </a:p>
        </p:txBody>
      </p:sp>
    </p:spTree>
    <p:extLst>
      <p:ext uri="{BB962C8B-B14F-4D97-AF65-F5344CB8AC3E}">
        <p14:creationId xmlns:p14="http://schemas.microsoft.com/office/powerpoint/2010/main" val="138299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32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Fire stopped at the half-way point of the cabinet.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Internal vents opened.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Cabinet doors adjacent to the initiating battery module remained closed.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No hazardous pressure waves, debris, shrapnel, or pieces of the cabinet were ejected.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r>
              <a:rPr lang="en-US" sz="2400" dirty="0"/>
              <a:t>Toxic gases at 20 feet from BESS remained at a fraction of levels that are considered dangerous.</a:t>
            </a:r>
          </a:p>
          <a:p>
            <a:pPr marL="2286000" lvl="4" indent="-512763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29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33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512763">
              <a:buFont typeface="Wingdings" panose="05000000000000000000" pitchFamily="2" charset="2"/>
              <a:buChar char="v"/>
            </a:pPr>
            <a:r>
              <a:rPr lang="en-US" sz="2400" dirty="0"/>
              <a:t>Section 4.9 Hazards and Hazardous Materials Findings: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Overall, the DEIR found that: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There were no potential Hazards and Hazardous Materials impacts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That potential Hazards and Hazardous Materials impacts were less than significant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Or that potential Hazards and Hazardous Materials impacts were less than significant with Mitigation M</a:t>
            </a:r>
            <a:r>
              <a:rPr lang="en-US" sz="2400" b="0" i="0" u="none" strike="noStrike" baseline="0" dirty="0"/>
              <a:t>easure </a:t>
            </a:r>
            <a:r>
              <a:rPr lang="en-US" sz="2400" b="1" i="0" u="none" strike="noStrike" baseline="0" dirty="0"/>
              <a:t>FIRE-1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endParaRPr lang="en-US" sz="2400" b="1" dirty="0"/>
          </a:p>
          <a:p>
            <a:pPr marL="914400" lvl="1" indent="-512763">
              <a:buFont typeface="Wingdings" panose="05000000000000000000" pitchFamily="2" charset="2"/>
              <a:buChar char="v"/>
            </a:pPr>
            <a:r>
              <a:rPr lang="en-US" dirty="0"/>
              <a:t>Significant reason for this determination was the cabinet design itself and the multiple safeguards and protection systems.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06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34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512763">
              <a:buFont typeface="Wingdings" panose="05000000000000000000" pitchFamily="2" charset="2"/>
              <a:buChar char="v"/>
            </a:pPr>
            <a:r>
              <a:rPr lang="en-US" sz="2400" dirty="0"/>
              <a:t>Section 4.9 Wildfire: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DEIR modeled a potential wildfire </a:t>
            </a:r>
            <a:r>
              <a:rPr lang="en-US" b="1" u="sng" dirty="0"/>
              <a:t>without</a:t>
            </a:r>
            <a:r>
              <a:rPr lang="en-US" dirty="0"/>
              <a:t> the project.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The DEIR found a pre-development wildfire would result in: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Flame lengths ranging from 12-15 feet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Rates of spread would range from 3.0-5.1 mph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Spotting distances up to 0.5-0.6 miles</a:t>
            </a:r>
            <a:br>
              <a:rPr lang="en-US" sz="2400" dirty="0"/>
            </a:br>
            <a:endParaRPr lang="en-US" sz="2400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DEIR modeled a potential wildfire </a:t>
            </a:r>
            <a:r>
              <a:rPr lang="en-US" b="1" u="sng" dirty="0"/>
              <a:t>with</a:t>
            </a:r>
            <a:r>
              <a:rPr lang="en-US" dirty="0"/>
              <a:t> the project.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The modeling identified 3 modified zones for the project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858837" lvl="2" indent="0">
              <a:buNone/>
            </a:pPr>
            <a:endParaRPr lang="en-US" sz="2400" dirty="0"/>
          </a:p>
          <a:p>
            <a:pPr marL="858837" lvl="2" indent="0">
              <a:buNone/>
            </a:pPr>
            <a:endParaRPr lang="en-US" sz="2000" dirty="0"/>
          </a:p>
          <a:p>
            <a:pPr marL="2286000" lvl="4" indent="-512763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33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35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Vegetation Management Zones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Fuel Modification Zone 1: Gravel, paved, or barren land</a:t>
            </a:r>
          </a:p>
          <a:p>
            <a:pPr marL="1828800" lvl="3" indent="-512763">
              <a:buFont typeface="Arial" panose="020B0604020202020204" pitchFamily="34" charset="0"/>
              <a:buChar char="•"/>
            </a:pPr>
            <a:r>
              <a:rPr lang="en-US" sz="2400" dirty="0"/>
              <a:t>0-30 feet from BESS, substation, and roads.</a:t>
            </a:r>
          </a:p>
          <a:p>
            <a:pPr marL="1828800" lvl="3" indent="-512763">
              <a:buFont typeface="Arial" panose="020B0604020202020204" pitchFamily="34" charset="0"/>
              <a:buChar char="•"/>
            </a:pPr>
            <a:r>
              <a:rPr lang="en-US" sz="2400" dirty="0"/>
              <a:t>Free of vegetation and all combustible materials</a:t>
            </a:r>
            <a:endParaRPr lang="en-US" sz="2200" dirty="0"/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Fuel Modification Zone 2: Grass mowed to stubble height (~2 inches)</a:t>
            </a:r>
          </a:p>
          <a:p>
            <a:pPr marL="1828800" lvl="3" indent="-512763">
              <a:buFont typeface="Arial" panose="020B0604020202020204" pitchFamily="34" charset="0"/>
              <a:buChar char="•"/>
            </a:pPr>
            <a:r>
              <a:rPr lang="en-US" sz="2400" dirty="0"/>
              <a:t>0-20 feet from the project’s perimeter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Fuel Modification Zone 3: Grass mowed to height of 4 inches</a:t>
            </a:r>
          </a:p>
          <a:p>
            <a:pPr marL="1828800" lvl="3" indent="-512763">
              <a:buFont typeface="Arial" panose="020B0604020202020204" pitchFamily="34" charset="0"/>
              <a:buChar char="•"/>
            </a:pPr>
            <a:r>
              <a:rPr lang="en-US" sz="2400" dirty="0"/>
              <a:t>0-20 feet from all PV arrays, 30-100 feet from BESS and Substation</a:t>
            </a:r>
            <a:br>
              <a:rPr lang="en-US" sz="2400" dirty="0"/>
            </a:br>
            <a:endParaRPr lang="en-US" sz="2400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Grassland in other areas would be maintained at 12” max. height.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No vegetation management within Crotch’s bumble bee avoidance areas.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dirty="0"/>
          </a:p>
          <a:p>
            <a:pPr marL="858837" lvl="2" indent="0">
              <a:buNone/>
            </a:pPr>
            <a:endParaRPr lang="en-US" sz="2400" dirty="0"/>
          </a:p>
          <a:p>
            <a:pPr marL="858837" lvl="2" indent="0">
              <a:buNone/>
            </a:pPr>
            <a:endParaRPr lang="en-US" sz="2400" dirty="0"/>
          </a:p>
          <a:p>
            <a:pPr marL="2286000" lvl="4" indent="-512763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75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36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858837" lvl="2" indent="0">
              <a:buNone/>
            </a:pPr>
            <a:endParaRPr lang="en-US" sz="2400" dirty="0"/>
          </a:p>
          <a:p>
            <a:pPr marL="858837" lvl="2" indent="0">
              <a:buNone/>
            </a:pPr>
            <a:endParaRPr lang="en-US" sz="2400" dirty="0"/>
          </a:p>
          <a:p>
            <a:pPr marL="2286000" lvl="4" indent="-512763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0B794-F0C9-46DE-A341-A99608EECE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020" y="772324"/>
            <a:ext cx="9144000" cy="5469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86C84-AF2A-4CC4-A5C4-B0FC595CACD3}"/>
              </a:ext>
            </a:extLst>
          </p:cNvPr>
          <p:cNvSpPr txBox="1"/>
          <p:nvPr/>
        </p:nvSpPr>
        <p:spPr>
          <a:xfrm>
            <a:off x="8115300" y="3429000"/>
            <a:ext cx="1857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Grass 12” Max. Height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11B13-EA24-401F-A90D-6ABC6C6C0B03}"/>
              </a:ext>
            </a:extLst>
          </p:cNvPr>
          <p:cNvSpPr txBox="1"/>
          <p:nvPr/>
        </p:nvSpPr>
        <p:spPr>
          <a:xfrm>
            <a:off x="8614218" y="4788936"/>
            <a:ext cx="1358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Avoidance Area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DE221C-858F-4223-BA96-2F26160BC437}"/>
              </a:ext>
            </a:extLst>
          </p:cNvPr>
          <p:cNvCxnSpPr/>
          <p:nvPr/>
        </p:nvCxnSpPr>
        <p:spPr>
          <a:xfrm flipH="1" flipV="1">
            <a:off x="8115300" y="4678680"/>
            <a:ext cx="403860" cy="190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4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37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512763">
              <a:buFont typeface="Wingdings" panose="05000000000000000000" pitchFamily="2" charset="2"/>
              <a:buChar char="v"/>
            </a:pPr>
            <a:r>
              <a:rPr lang="en-US" sz="2400" dirty="0"/>
              <a:t>Section 4.9 Wildfire: </a:t>
            </a:r>
            <a:r>
              <a:rPr lang="en-US" sz="2000" dirty="0"/>
              <a:t>Table 4,</a:t>
            </a:r>
            <a:r>
              <a:rPr lang="en-US" sz="2000" i="0" u="none" strike="noStrike" baseline="0" dirty="0">
                <a:solidFill>
                  <a:srgbClr val="0F2B4D"/>
                </a:solidFill>
              </a:rPr>
              <a:t> FIRE HAZARD ANALYSIS TECHNICAL MEMORANDUM</a:t>
            </a:r>
            <a:endParaRPr lang="en-US" sz="2000" dirty="0"/>
          </a:p>
          <a:p>
            <a:pPr marL="401637" lvl="1" indent="0">
              <a:buNone/>
            </a:pPr>
            <a:endParaRPr lang="en-US" sz="2400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773237" lvl="4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7460C-D7FF-4321-9F13-678D3676B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4901" y="1363140"/>
            <a:ext cx="8322197" cy="47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5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38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512763">
              <a:buFont typeface="Wingdings" panose="05000000000000000000" pitchFamily="2" charset="2"/>
              <a:buChar char="v"/>
            </a:pPr>
            <a:r>
              <a:rPr lang="en-US" sz="2400" dirty="0"/>
              <a:t>Section 4.9 Wildfire:</a:t>
            </a:r>
          </a:p>
          <a:p>
            <a:pPr marL="914400" lvl="1" indent="-512763">
              <a:buFont typeface="Wingdings" panose="05000000000000000000" pitchFamily="2" charset="2"/>
              <a:buChar char="Ø"/>
            </a:pPr>
            <a:r>
              <a:rPr lang="en-US" dirty="0"/>
              <a:t>Overall, the DEIR found that: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That potential Wildfire Hazard impacts were less than significant</a:t>
            </a:r>
          </a:p>
          <a:p>
            <a:pPr marL="1371600" lvl="2" indent="-512763">
              <a:buFont typeface="Wingdings" panose="05000000000000000000" pitchFamily="2" charset="2"/>
              <a:buChar char="ü"/>
            </a:pPr>
            <a:r>
              <a:rPr lang="en-US" sz="2400" dirty="0"/>
              <a:t>Or that potential Wildfire Hazard impacts were less than significant with Mitigation M</a:t>
            </a:r>
            <a:r>
              <a:rPr lang="en-US" sz="2400" b="0" i="0" u="none" strike="noStrike" baseline="0" dirty="0"/>
              <a:t>easure </a:t>
            </a:r>
            <a:r>
              <a:rPr lang="en-US" sz="2400" b="1" i="0" u="none" strike="noStrike" baseline="0" dirty="0"/>
              <a:t>FIRE-1</a:t>
            </a:r>
            <a:endParaRPr lang="en-US" sz="2400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29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39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As previously mentioned, the DEIR analyzed 20 different environmental issues.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400" b="0" i="0" u="none" strike="noStrike" baseline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>Staff report contains a brief summary of each issue.</a:t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400" b="0" i="0" u="none" strike="noStrike" baseline="0" dirty="0">
                <a:solidFill>
                  <a:schemeClr val="tx1"/>
                </a:solidFill>
                <a:latin typeface="+mn-lt"/>
              </a:rPr>
            </a:br>
            <a:endParaRPr lang="en-US" sz="2000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664C3B-923D-4B3D-A18D-869DE9329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250676"/>
              </p:ext>
            </p:extLst>
          </p:nvPr>
        </p:nvGraphicFramePr>
        <p:xfrm>
          <a:off x="819538" y="1532087"/>
          <a:ext cx="1055292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1126">
                  <a:extLst>
                    <a:ext uri="{9D8B030D-6E8A-4147-A177-3AD203B41FA5}">
                      <a16:colId xmlns:a16="http://schemas.microsoft.com/office/drawing/2014/main" val="2198732912"/>
                    </a:ext>
                  </a:extLst>
                </a:gridCol>
                <a:gridCol w="5271796">
                  <a:extLst>
                    <a:ext uri="{9D8B030D-6E8A-4147-A177-3AD203B41FA5}">
                      <a16:colId xmlns:a16="http://schemas.microsoft.com/office/drawing/2014/main" val="2695981898"/>
                    </a:ext>
                  </a:extLst>
                </a:gridCol>
              </a:tblGrid>
              <a:tr h="311781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 Aesthetics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4.2 Agriculture and Forestry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4.3 Air Quality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4.4 Biological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4.5 Cultural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4.6 Energy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4.7 Geology, Soils, and Paleontological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4.8 Greenhouse Gases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4.9 Hazards and Hazardous Materials Section 4.10 Hydrology and Water Quality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4.11 Land Use and Planning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4.12 Mineral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4.13 Noise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4.14 Population and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4.15 Public Services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4.16 Recreation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4.17 Transportation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4.18 Tribal Cultural Resources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4.19 Utilities</a:t>
                      </a:r>
                    </a:p>
                    <a:p>
                      <a:pPr algn="l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latin typeface="+mn-lt"/>
                        </a:rPr>
                        <a:t>Section 4.20 Wildfire</a:t>
                      </a:r>
                      <a:endParaRPr lang="en-US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963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0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Location: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An estimated 666 acres of the 886-acre site would be used for the project.  Environmentally sensitive areas would be avoided.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AF60F-A004-4FA2-9810-91137C70A0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131" y="1644866"/>
            <a:ext cx="7461777" cy="448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40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/>
              <a:t>This presentation focused: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On issues that have been of heightened concern in the past.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And changed circumstances or new information is available</a:t>
            </a:r>
          </a:p>
          <a:p>
            <a:pPr marL="457200" lvl="1" indent="-457200">
              <a:buFont typeface="Wingdings" panose="05000000000000000000" pitchFamily="2" charset="2"/>
              <a:buChar char="v"/>
            </a:pPr>
            <a:r>
              <a:rPr lang="en-US" dirty="0"/>
              <a:t>DEIR Comment Period</a:t>
            </a:r>
          </a:p>
          <a:p>
            <a:pPr marL="914400" lvl="2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DEIR </a:t>
            </a:r>
            <a:r>
              <a:rPr lang="en-US" sz="2400" dirty="0"/>
              <a:t>Comment Period Ends on November 13</a:t>
            </a:r>
            <a:r>
              <a:rPr lang="en-US" sz="2400" baseline="30000" dirty="0"/>
              <a:t>th</a:t>
            </a:r>
            <a:r>
              <a:rPr lang="en-US" sz="2400" dirty="0"/>
              <a:t>.</a:t>
            </a:r>
          </a:p>
          <a:p>
            <a:pPr marL="9144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The </a:t>
            </a:r>
            <a:r>
              <a:rPr lang="en-US" sz="2400" dirty="0" err="1"/>
              <a:t>FEIR</a:t>
            </a:r>
            <a:r>
              <a:rPr lang="en-US" sz="2400" dirty="0"/>
              <a:t> will respond to all verbal and written comments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872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41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400" dirty="0"/>
              <a:t>Introduction to Alternatives:  CEQA requires that an DEIR describe a range of alternatives which could feasibly avoid or lessen any significant environmental impacts.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Chapter 3 of the DEIR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Describes potential alternatives that were considered and eliminated from consideration.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dirty="0"/>
              <a:t>Key provisions to consider Alternatives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Focus on alternatives that avoids/substantially lessen significant impacts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/>
              <a:t>Even if project objectives would not be fully met or be more costly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The “No Project Alternative” is required to be considered.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914400" lvl="1" indent="-512763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05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42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Alternatives governed by a “rule of reason”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Only those alternatives necessary to permit a reasoned choice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Not every conceivable alternative to a project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For alternative locations, only locations that would avoid or substantially lessen significant impacts of the proposed project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Does not need to consider an alternative where effects cannot be reasonably ascertained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Or implementation is remote and is speculative</a:t>
            </a:r>
            <a:endParaRPr lang="en-US" sz="2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5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43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Alternatives Considered</a:t>
            </a:r>
          </a:p>
          <a:p>
            <a:pPr marL="1828800" lvl="4" indent="-457200">
              <a:buFont typeface="Arial" panose="020B0604020202020204" pitchFamily="34" charset="0"/>
              <a:buChar char="•"/>
            </a:pPr>
            <a:r>
              <a:rPr lang="en-US" sz="2200" dirty="0"/>
              <a:t>No Project Alternative (mandatory)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Distributed, rooftop solar throughout Colusa County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A solar PV only (BESS component removed)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Undergrounding the gen-tie line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400" dirty="0"/>
              <a:t>Off-site alternative in northeastern Colusa County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3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19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44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1371600" lvl="2" indent="-457200">
              <a:buFont typeface="Wingdings" panose="05000000000000000000" pitchFamily="2" charset="2"/>
              <a:buChar char="ü"/>
            </a:pPr>
            <a:r>
              <a:rPr lang="en-US" sz="2400" dirty="0"/>
              <a:t>Alternatives Eliminated</a:t>
            </a:r>
          </a:p>
          <a:p>
            <a:pPr marL="1828800" lvl="4" indent="-457200">
              <a:buFont typeface="Arial" panose="020B0604020202020204" pitchFamily="34" charset="0"/>
              <a:buChar char="•"/>
            </a:pPr>
            <a:r>
              <a:rPr lang="en-US" sz="2200" dirty="0"/>
              <a:t>Reduced Acreage Alternative</a:t>
            </a:r>
          </a:p>
          <a:p>
            <a:pPr marL="1828800" lvl="4" indent="-457200">
              <a:buFont typeface="Arial" panose="020B0604020202020204" pitchFamily="34" charset="0"/>
              <a:buChar char="•"/>
            </a:pPr>
            <a:r>
              <a:rPr lang="en-US" sz="2200" dirty="0"/>
              <a:t>Orchard Alternative</a:t>
            </a:r>
          </a:p>
          <a:p>
            <a:pPr marL="1828800" lvl="4" indent="-457200">
              <a:buFont typeface="Arial" panose="020B0604020202020204" pitchFamily="34" charset="0"/>
              <a:buChar char="•"/>
            </a:pPr>
            <a:r>
              <a:rPr lang="en-US" sz="2200" dirty="0"/>
              <a:t>Conservation and Demand Side Management Alternative.</a:t>
            </a:r>
            <a:endParaRPr lang="en-US" sz="3000" dirty="0"/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2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45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b="1" dirty="0"/>
              <a:t>Summary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A DEIR has been prepared for the Janus Solar and Battery Storage project.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The DEIR is currently in the public review and comment period.</a:t>
            </a:r>
          </a:p>
          <a:p>
            <a:pPr marL="1828800" lvl="3" indent="-457200">
              <a:buFont typeface="Wingdings" panose="05000000000000000000" pitchFamily="2" charset="2"/>
              <a:buChar char="ü"/>
            </a:pPr>
            <a:r>
              <a:rPr lang="en-US" sz="2400" dirty="0"/>
              <a:t>Comment Period Ends on November 13, 2024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Purpose of Planning Commission meeting </a:t>
            </a:r>
          </a:p>
          <a:p>
            <a:pPr marL="1828800" lvl="3" indent="-457200">
              <a:buFont typeface="Wingdings" panose="05000000000000000000" pitchFamily="2" charset="2"/>
              <a:buChar char="ü"/>
            </a:pPr>
            <a:r>
              <a:rPr lang="en-US" sz="2400" dirty="0"/>
              <a:t>Provide the community with an opportunity  to submit verbal comments.</a:t>
            </a:r>
          </a:p>
          <a:p>
            <a:pPr marL="1828800" lvl="3" indent="-457200">
              <a:buFont typeface="Wingdings" panose="05000000000000000000" pitchFamily="2" charset="2"/>
              <a:buChar char="ü"/>
            </a:pPr>
            <a:r>
              <a:rPr lang="en-US" sz="2400" dirty="0"/>
              <a:t>Meeting also provide an opportunity for the Planning Commission to </a:t>
            </a:r>
            <a:r>
              <a:rPr lang="en-US" sz="2400" dirty="0" smtClean="0"/>
              <a:t>provide </a:t>
            </a:r>
            <a:r>
              <a:rPr lang="en-US" sz="2400" dirty="0"/>
              <a:t>comments as well!</a:t>
            </a:r>
          </a:p>
        </p:txBody>
      </p:sp>
    </p:spTree>
    <p:extLst>
      <p:ext uri="{BB962C8B-B14F-4D97-AF65-F5344CB8AC3E}">
        <p14:creationId xmlns:p14="http://schemas.microsoft.com/office/powerpoint/2010/main" val="211277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46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b="1" dirty="0"/>
              <a:t>Summary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Note the purpose of the meeting is NOT to:</a:t>
            </a:r>
          </a:p>
          <a:p>
            <a:pPr marL="1828800" lvl="1" indent="-457200">
              <a:buFont typeface="Wingdings" panose="05000000000000000000" pitchFamily="2" charset="2"/>
              <a:buChar char="ü"/>
            </a:pPr>
            <a:r>
              <a:rPr lang="en-US" dirty="0"/>
              <a:t>To address or answer questions </a:t>
            </a:r>
            <a:br>
              <a:rPr lang="en-US" dirty="0"/>
            </a:br>
            <a:r>
              <a:rPr lang="en-US" dirty="0"/>
              <a:t>or</a:t>
            </a:r>
          </a:p>
          <a:p>
            <a:pPr marL="1828800" lvl="1" indent="-457200">
              <a:buFont typeface="Wingdings" panose="05000000000000000000" pitchFamily="2" charset="2"/>
              <a:buChar char="ü"/>
            </a:pPr>
            <a:r>
              <a:rPr lang="en-US" dirty="0"/>
              <a:t>Make any project related decisions</a:t>
            </a:r>
          </a:p>
          <a:p>
            <a:pPr marL="1371600" indent="-457200">
              <a:buFont typeface="Wingdings" panose="05000000000000000000" pitchFamily="2" charset="2"/>
              <a:buChar char="Ø"/>
            </a:pPr>
            <a:r>
              <a:rPr lang="en-US" sz="2400" dirty="0"/>
              <a:t>Responses to questions and conducting further analysis to address issues/concerns raised will be provided in through the Final EIR</a:t>
            </a:r>
          </a:p>
          <a:p>
            <a:pPr marL="1371600" indent="-457200">
              <a:buFont typeface="Wingdings" panose="05000000000000000000" pitchFamily="2" charset="2"/>
              <a:buChar char="Ø"/>
            </a:pPr>
            <a:r>
              <a:rPr lang="en-US" sz="2400" dirty="0"/>
              <a:t>The </a:t>
            </a:r>
            <a:r>
              <a:rPr lang="en-US" sz="2400" dirty="0" err="1"/>
              <a:t>FEIR</a:t>
            </a:r>
            <a:r>
              <a:rPr lang="en-US" sz="2400" dirty="0"/>
              <a:t> will be subsequently prepared and brought back to the Planning Commission with the proposed Use Permit and Development Agreement at a subsequent Planning Commission meeting.</a:t>
            </a:r>
          </a:p>
          <a:p>
            <a:pPr marL="1773237" lvl="4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28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47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2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DEIR Review: 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en-US" b="1" dirty="0"/>
              <a:t>Recommendations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Ask any questions of staff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Receive presentation from the applicant and their technical experts</a:t>
            </a:r>
          </a:p>
          <a:p>
            <a:pPr marL="1828800" lvl="3" indent="-457200">
              <a:buFont typeface="Wingdings" panose="05000000000000000000" pitchFamily="2" charset="2"/>
              <a:buChar char="ü"/>
            </a:pPr>
            <a:r>
              <a:rPr lang="en-US" sz="2400" dirty="0"/>
              <a:t>Additional BESS </a:t>
            </a:r>
            <a:r>
              <a:rPr lang="en-US" sz="2400" dirty="0" smtClean="0"/>
              <a:t>technical information</a:t>
            </a:r>
            <a:endParaRPr lang="en-US" sz="2400" dirty="0"/>
          </a:p>
          <a:p>
            <a:pPr marL="1828800" lvl="3" indent="-457200">
              <a:buFont typeface="Wingdings" panose="05000000000000000000" pitchFamily="2" charset="2"/>
              <a:buChar char="ü"/>
            </a:pPr>
            <a:r>
              <a:rPr lang="en-US" sz="2400" dirty="0"/>
              <a:t>Additional wildfire </a:t>
            </a:r>
            <a:r>
              <a:rPr lang="en-US" sz="2400" dirty="0" smtClean="0"/>
              <a:t>technical information</a:t>
            </a:r>
            <a:endParaRPr lang="en-US" sz="2400" dirty="0"/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Receive any </a:t>
            </a:r>
            <a:r>
              <a:rPr lang="en-US" sz="2400" dirty="0" smtClean="0"/>
              <a:t>verbal comments </a:t>
            </a:r>
            <a:r>
              <a:rPr lang="en-US" sz="2400" dirty="0"/>
              <a:t>from the public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Finally, the Commission should provide any </a:t>
            </a:r>
            <a:r>
              <a:rPr lang="en-US" sz="2400" dirty="0" smtClean="0"/>
              <a:t>comments/questions </a:t>
            </a:r>
            <a:r>
              <a:rPr lang="en-US" sz="2400" dirty="0"/>
              <a:t>to be included in the FEIR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b="1" dirty="0"/>
          </a:p>
          <a:p>
            <a:pPr marL="457200" lvl="1" indent="0">
              <a:buNone/>
            </a:pPr>
            <a:endParaRPr lang="en-US" b="1" dirty="0"/>
          </a:p>
          <a:p>
            <a:pPr marL="1773237" lvl="4" indent="0">
              <a:buNone/>
            </a:pP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v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65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5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Location: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Project Includes – Approximately 196,000 </a:t>
            </a:r>
            <a:r>
              <a:rPr lang="en-US" sz="2400" b="1" dirty="0">
                <a:solidFill>
                  <a:srgbClr val="FF0000"/>
                </a:solidFill>
              </a:rPr>
              <a:t>Solar Panels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AF60F-A004-4FA2-9810-91137C70A0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131" y="1644866"/>
            <a:ext cx="7461777" cy="4487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AB4FD-8B30-4557-AD56-1933ABE26C39}"/>
              </a:ext>
            </a:extLst>
          </p:cNvPr>
          <p:cNvSpPr txBox="1"/>
          <p:nvPr/>
        </p:nvSpPr>
        <p:spPr>
          <a:xfrm>
            <a:off x="5327780" y="2501024"/>
            <a:ext cx="2715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Solar Panels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99EAA-58D2-4209-BCDA-329F7D27E62E}"/>
              </a:ext>
            </a:extLst>
          </p:cNvPr>
          <p:cNvSpPr txBox="1"/>
          <p:nvPr/>
        </p:nvSpPr>
        <p:spPr>
          <a:xfrm>
            <a:off x="5909387" y="4095366"/>
            <a:ext cx="243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Solar Panels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F44CF-CFFB-4483-BBA3-BF912CB9EFB9}"/>
              </a:ext>
            </a:extLst>
          </p:cNvPr>
          <p:cNvSpPr txBox="1"/>
          <p:nvPr/>
        </p:nvSpPr>
        <p:spPr>
          <a:xfrm>
            <a:off x="3421222" y="5213134"/>
            <a:ext cx="267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Solar Panels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EC799-ADAC-46CA-8965-F2288D958CE1}"/>
              </a:ext>
            </a:extLst>
          </p:cNvPr>
          <p:cNvSpPr txBox="1"/>
          <p:nvPr/>
        </p:nvSpPr>
        <p:spPr>
          <a:xfrm>
            <a:off x="1844550" y="4095366"/>
            <a:ext cx="243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Solar Panels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28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6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Location: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Project Includes – An </a:t>
            </a:r>
            <a:r>
              <a:rPr lang="en-US" sz="2400" b="1" dirty="0">
                <a:solidFill>
                  <a:srgbClr val="FF0000"/>
                </a:solidFill>
              </a:rPr>
              <a:t>On-Site Substation </a:t>
            </a:r>
            <a:r>
              <a:rPr lang="en-US" sz="2400" dirty="0"/>
              <a:t>(approx. 3 acres)</a:t>
            </a:r>
            <a:br>
              <a:rPr lang="en-US" sz="2400" dirty="0"/>
            </a:br>
            <a:r>
              <a:rPr lang="en-US" sz="2400" dirty="0"/>
              <a:t>	 	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AF60F-A004-4FA2-9810-91137C70A0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131" y="1644866"/>
            <a:ext cx="7461777" cy="4487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AB4FD-8B30-4557-AD56-1933ABE26C39}"/>
              </a:ext>
            </a:extLst>
          </p:cNvPr>
          <p:cNvSpPr txBox="1"/>
          <p:nvPr/>
        </p:nvSpPr>
        <p:spPr>
          <a:xfrm>
            <a:off x="6242180" y="2565145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99EAA-58D2-4209-BCDA-329F7D27E62E}"/>
              </a:ext>
            </a:extLst>
          </p:cNvPr>
          <p:cNvSpPr txBox="1"/>
          <p:nvPr/>
        </p:nvSpPr>
        <p:spPr>
          <a:xfrm>
            <a:off x="5909388" y="4095366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F44CF-CFFB-4483-BBA3-BF912CB9EFB9}"/>
              </a:ext>
            </a:extLst>
          </p:cNvPr>
          <p:cNvSpPr txBox="1"/>
          <p:nvPr/>
        </p:nvSpPr>
        <p:spPr>
          <a:xfrm>
            <a:off x="3990393" y="4877192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EC799-ADAC-46CA-8965-F2288D958CE1}"/>
              </a:ext>
            </a:extLst>
          </p:cNvPr>
          <p:cNvSpPr txBox="1"/>
          <p:nvPr/>
        </p:nvSpPr>
        <p:spPr>
          <a:xfrm>
            <a:off x="2435092" y="4095366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A351B-2C9A-40F4-9111-688FB892596D}"/>
              </a:ext>
            </a:extLst>
          </p:cNvPr>
          <p:cNvSpPr txBox="1"/>
          <p:nvPr/>
        </p:nvSpPr>
        <p:spPr>
          <a:xfrm>
            <a:off x="289249" y="2474893"/>
            <a:ext cx="2572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On-Site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Substation</a:t>
            </a:r>
            <a:endParaRPr lang="en-US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893955-6908-418D-A9ED-A97C0C7BAABB}"/>
              </a:ext>
            </a:extLst>
          </p:cNvPr>
          <p:cNvCxnSpPr>
            <a:cxnSpLocks/>
          </p:cNvCxnSpPr>
          <p:nvPr/>
        </p:nvCxnSpPr>
        <p:spPr>
          <a:xfrm>
            <a:off x="2026298" y="2915044"/>
            <a:ext cx="1435359" cy="397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7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Location: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Project Includes – </a:t>
            </a:r>
            <a:r>
              <a:rPr lang="en-US" sz="2400" b="1" dirty="0">
                <a:solidFill>
                  <a:srgbClr val="FF0000"/>
                </a:solidFill>
              </a:rPr>
              <a:t>Battery Energy Storage System </a:t>
            </a:r>
            <a:r>
              <a:rPr lang="en-US" sz="2400" dirty="0"/>
              <a:t>(approx. 4 acres)	 	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AF60F-A004-4FA2-9810-91137C70A0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131" y="1644866"/>
            <a:ext cx="7461777" cy="4487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4AB4FD-8B30-4557-AD56-1933ABE26C39}"/>
              </a:ext>
            </a:extLst>
          </p:cNvPr>
          <p:cNvSpPr txBox="1"/>
          <p:nvPr/>
        </p:nvSpPr>
        <p:spPr>
          <a:xfrm>
            <a:off x="6242180" y="2565145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99EAA-58D2-4209-BCDA-329F7D27E62E}"/>
              </a:ext>
            </a:extLst>
          </p:cNvPr>
          <p:cNvSpPr txBox="1"/>
          <p:nvPr/>
        </p:nvSpPr>
        <p:spPr>
          <a:xfrm>
            <a:off x="5909388" y="4095366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F44CF-CFFB-4483-BBA3-BF912CB9EFB9}"/>
              </a:ext>
            </a:extLst>
          </p:cNvPr>
          <p:cNvSpPr txBox="1"/>
          <p:nvPr/>
        </p:nvSpPr>
        <p:spPr>
          <a:xfrm>
            <a:off x="3990393" y="4877192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EC799-ADAC-46CA-8965-F2288D958CE1}"/>
              </a:ext>
            </a:extLst>
          </p:cNvPr>
          <p:cNvSpPr txBox="1"/>
          <p:nvPr/>
        </p:nvSpPr>
        <p:spPr>
          <a:xfrm>
            <a:off x="2435092" y="4095366"/>
            <a:ext cx="184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Solar Panels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A351B-2C9A-40F4-9111-688FB892596D}"/>
              </a:ext>
            </a:extLst>
          </p:cNvPr>
          <p:cNvSpPr txBox="1"/>
          <p:nvPr/>
        </p:nvSpPr>
        <p:spPr>
          <a:xfrm>
            <a:off x="1253412" y="3059668"/>
            <a:ext cx="383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On-Site Substation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893955-6908-418D-A9ED-A97C0C7BAABB}"/>
              </a:ext>
            </a:extLst>
          </p:cNvPr>
          <p:cNvCxnSpPr>
            <a:cxnSpLocks/>
          </p:cNvCxnSpPr>
          <p:nvPr/>
        </p:nvCxnSpPr>
        <p:spPr>
          <a:xfrm>
            <a:off x="1614196" y="2126321"/>
            <a:ext cx="2192694" cy="1176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AA59749-448C-4D4B-AA18-8349438F0B0D}"/>
              </a:ext>
            </a:extLst>
          </p:cNvPr>
          <p:cNvSpPr txBox="1"/>
          <p:nvPr/>
        </p:nvSpPr>
        <p:spPr>
          <a:xfrm>
            <a:off x="572177" y="1798269"/>
            <a:ext cx="123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00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8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421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Overview: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Planning Commission will make a recommendation to the Board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 err="1"/>
              <a:t>FEIR</a:t>
            </a:r>
            <a:endParaRPr lang="en-US" dirty="0"/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Use Permit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Development Agreement.</a:t>
            </a:r>
            <a:br>
              <a:rPr lang="en-US" dirty="0"/>
            </a:br>
            <a:endParaRPr lang="en-US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Board of Supervisors will make  final decision along with a determination of Williamson Act compatibility.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0983E0-FEBB-4B45-B00C-917965EB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6242180"/>
            <a:ext cx="12192001" cy="615819"/>
          </a:xfrm>
        </p:spPr>
        <p:txBody>
          <a:bodyPr>
            <a:normAutofit/>
          </a:bodyPr>
          <a:lstStyle/>
          <a:p>
            <a:pPr algn="ctr"/>
            <a:r>
              <a:rPr lang="en-US" sz="1400" dirty="0"/>
              <a:t>Janus Solar and Battery Storage Project - Draft Environmental Impact Report</a:t>
            </a:r>
            <a:br>
              <a:rPr lang="en-US" sz="1400" dirty="0"/>
            </a:br>
            <a:r>
              <a:rPr lang="en-US" sz="1400" dirty="0"/>
              <a:t>- </a:t>
            </a:r>
            <a:fld id="{F5543A3A-334F-48C8-95E6-452A4BA41ACE}" type="slidenum">
              <a:rPr lang="en-US" sz="1400" smtClean="0"/>
              <a:t>9</a:t>
            </a:fld>
            <a:r>
              <a:rPr lang="en-US" sz="1400" dirty="0"/>
              <a:t> -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C4E34662-5766-4F8B-A6D7-6B38B59D19E0}"/>
              </a:ext>
            </a:extLst>
          </p:cNvPr>
          <p:cNvSpPr txBox="1">
            <a:spLocks/>
          </p:cNvSpPr>
          <p:nvPr/>
        </p:nvSpPr>
        <p:spPr>
          <a:xfrm>
            <a:off x="149290" y="223935"/>
            <a:ext cx="11753461" cy="59062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CEQA: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Staff reviewed the application, determined that the project could have potential significant impacts.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Triggered the preparation of a Environmental Impact Report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Purpose of an EIR is to document the potential direct, indirect, and cumulative impacts of the proposed project.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EIR is primarily an informational document intended to inform the public, decision-makers, and other responsible agencies of the potentially significant effects of a proposed project.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In addition, an EIR identifies feasible mitigation measures and reasonable alternatives to reduce significant impacts.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The decision-making bodies then must consider the </a:t>
            </a:r>
            <a:r>
              <a:rPr lang="en-US" sz="2400" dirty="0" smtClean="0"/>
              <a:t>FEIR </a:t>
            </a:r>
            <a:r>
              <a:rPr lang="en-US" sz="2400" dirty="0"/>
              <a:t>before taking action on the proposed project. </a:t>
            </a:r>
          </a:p>
        </p:txBody>
      </p:sp>
    </p:spTree>
    <p:extLst>
      <p:ext uri="{BB962C8B-B14F-4D97-AF65-F5344CB8AC3E}">
        <p14:creationId xmlns:p14="http://schemas.microsoft.com/office/powerpoint/2010/main" val="27452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B5E3B5A-BC69-49FF-8D6A-CC47CD1026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5E2802-9433-4964-B550-6B2C67F9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2B19F1-827B-4D29-A0BB-81814D5A90F0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30e9df3-be65-4c73-a93b-d1236ebd677e"/>
    <ds:schemaRef ds:uri="16c05727-aa75-4e4a-9b5f-8a80a1165891"/>
    <ds:schemaRef ds:uri="http://purl.org/dc/dcmitype/"/>
    <ds:schemaRef ds:uri="http://schemas.microsoft.com/office/2006/metadata/properties"/>
    <ds:schemaRef ds:uri="http://www.w3.org/XML/1998/namespace"/>
    <ds:schemaRef ds:uri="71af3243-3dd4-4a8d-8c0d-dd76da1f02a5"/>
    <ds:schemaRef ds:uri="http://schemas.microsoft.com/sharepoint/v3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3399</Words>
  <Application>Microsoft Office PowerPoint</Application>
  <PresentationFormat>Widescreen</PresentationFormat>
  <Paragraphs>384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Avenir Next LT Pro</vt:lpstr>
      <vt:lpstr>AvenirNext LT Pro Medium</vt:lpstr>
      <vt:lpstr>Calibri</vt:lpstr>
      <vt:lpstr>Posterama</vt:lpstr>
      <vt:lpstr>Segoe UI Semilight</vt:lpstr>
      <vt:lpstr>Wingdings</vt:lpstr>
      <vt:lpstr>ExploreVTI</vt:lpstr>
      <vt:lpstr>Janus Solar and Battery Storage Project Draft Environmental Impact Report</vt:lpstr>
      <vt:lpstr>Janus Solar and Battery Storage Project - Draft Environmental Impact Report - 2 -</vt:lpstr>
      <vt:lpstr>Janus Solar and Battery Storage Project - Draft Environmental Impact Report - 3 -</vt:lpstr>
      <vt:lpstr>Janus Solar and Battery Storage Project - Draft Environmental Impact Report - 4 -</vt:lpstr>
      <vt:lpstr>Janus Solar and Battery Storage Project - Draft Environmental Impact Report - 5 -</vt:lpstr>
      <vt:lpstr>Janus Solar and Battery Storage Project - Draft Environmental Impact Report - 6 -</vt:lpstr>
      <vt:lpstr>Janus Solar and Battery Storage Project - Draft Environmental Impact Report - 7 -</vt:lpstr>
      <vt:lpstr>Janus Solar and Battery Storage Project - Draft Environmental Impact Report - 8 -</vt:lpstr>
      <vt:lpstr>Janus Solar and Battery Storage Project - Draft Environmental Impact Report - 9 -</vt:lpstr>
      <vt:lpstr>Janus Solar and Battery Storage Project - Draft Environmental Impact Report - 10 -</vt:lpstr>
      <vt:lpstr>Janus Solar and Battery Storage Project - Draft Environmental Impact Report - 11 -</vt:lpstr>
      <vt:lpstr>Janus Solar and Battery Storage Project - Draft Environmental Impact Report - 12 -</vt:lpstr>
      <vt:lpstr>Janus Solar and Battery Storage Project - Draft Environmental Impact Report - 13 -</vt:lpstr>
      <vt:lpstr>Janus Solar and Battery Storage Project - Draft Environmental Impact Report - 14 -</vt:lpstr>
      <vt:lpstr>Janus Solar and Battery Storage Project - Draft Environmental Impact Report - 15 -</vt:lpstr>
      <vt:lpstr>Janus Solar and Battery Storage Project - Draft Environmental Impact Report - 16 -</vt:lpstr>
      <vt:lpstr>Janus Solar and Battery Storage Project - Draft Environmental Impact Report - 17 -</vt:lpstr>
      <vt:lpstr>Janus Solar and Battery Storage Project - Draft Environmental Impact Report - 18 -</vt:lpstr>
      <vt:lpstr>Janus Solar and Battery Storage Project - Draft Environmental Impact Report - 19 -</vt:lpstr>
      <vt:lpstr>Janus Solar and Battery Storage Project - Draft Environmental Impact Report - 20 -</vt:lpstr>
      <vt:lpstr>Janus Solar and Battery Storage Project - Draft Environmental Impact Report - 21 -</vt:lpstr>
      <vt:lpstr>Janus Solar and Battery Storage Project - Draft Environmental Impact Report - 22 -</vt:lpstr>
      <vt:lpstr>Janus Solar and Battery Storage Project - Draft Environmental Impact Report - 23 -</vt:lpstr>
      <vt:lpstr>Janus Solar and Battery Storage Project - Draft Environmental Impact Report - 24 -</vt:lpstr>
      <vt:lpstr>Janus Solar and Battery Storage Project - Draft Environmental Impact Report - 25 -</vt:lpstr>
      <vt:lpstr>Janus Solar and Battery Storage Project - Draft Environmental Impact Report - 26 -</vt:lpstr>
      <vt:lpstr>Janus Solar and Battery Storage Project - Draft Environmental Impact Report - 27 -</vt:lpstr>
      <vt:lpstr>Janus Solar and Battery Storage Project - Draft Environmental Impact Report - 28 -</vt:lpstr>
      <vt:lpstr>Janus Solar and Battery Storage Project - Draft Environmental Impact Report - 29 -</vt:lpstr>
      <vt:lpstr>Janus Solar and Battery Storage Project - Draft Environmental Impact Report - 30 -</vt:lpstr>
      <vt:lpstr>Janus Solar and Battery Storage Project - Draft Environmental Impact Report - 31 -</vt:lpstr>
      <vt:lpstr>Janus Solar and Battery Storage Project - Draft Environmental Impact Report - 32 -</vt:lpstr>
      <vt:lpstr>Janus Solar and Battery Storage Project - Draft Environmental Impact Report - 33 -</vt:lpstr>
      <vt:lpstr>Janus Solar and Battery Storage Project - Draft Environmental Impact Report - 34 -</vt:lpstr>
      <vt:lpstr>Janus Solar and Battery Storage Project - Draft Environmental Impact Report - 35 -</vt:lpstr>
      <vt:lpstr>Janus Solar and Battery Storage Project - Draft Environmental Impact Report - 36 -</vt:lpstr>
      <vt:lpstr>Janus Solar and Battery Storage Project - Draft Environmental Impact Report - 37 -</vt:lpstr>
      <vt:lpstr>Janus Solar and Battery Storage Project - Draft Environmental Impact Report - 38 -</vt:lpstr>
      <vt:lpstr>Janus Solar and Battery Storage Project - Draft Environmental Impact Report - 39 -</vt:lpstr>
      <vt:lpstr>Janus Solar and Battery Storage Project - Draft Environmental Impact Report - 40 -</vt:lpstr>
      <vt:lpstr>Janus Solar and Battery Storage Project - Draft Environmental Impact Report - 41 -</vt:lpstr>
      <vt:lpstr>Janus Solar and Battery Storage Project - Draft Environmental Impact Report - 42 -</vt:lpstr>
      <vt:lpstr>Janus Solar and Battery Storage Project - Draft Environmental Impact Report - 43 -</vt:lpstr>
      <vt:lpstr>Janus Solar and Battery Storage Project - Draft Environmental Impact Report - 44 -</vt:lpstr>
      <vt:lpstr>Janus Solar and Battery Storage Project - Draft Environmental Impact Report - 45 -</vt:lpstr>
      <vt:lpstr>Janus Solar and Battery Storage Project - Draft Environmental Impact Report - 46 -</vt:lpstr>
      <vt:lpstr>Janus Solar and Battery Storage Project - Draft Environmental Impact Report - 47 -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2021-02-07T10:03:27Z</dcterms:created>
  <dcterms:modified xsi:type="dcterms:W3CDTF">2024-11-13T23:37:03Z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